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11/16/2023</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11/16/2023</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6432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Three Areas of Early Church Reflection on Their Culture</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rmAutofit lnSpcReduction="10000"/>
          </a:bodyPr>
          <a:lstStyle/>
          <a:p>
            <a:pPr marL="0" indent="0">
              <a:buNone/>
            </a:pPr>
            <a:r>
              <a:rPr lang="en-US" sz="3600" dirty="0">
                <a:effectLst>
                  <a:outerShdw blurRad="38100" dist="38100" dir="2700000" algn="tl">
                    <a:srgbClr val="000000">
                      <a:alpha val="43137"/>
                    </a:srgbClr>
                  </a:outerShdw>
                </a:effectLst>
                <a:latin typeface="+mj-lt"/>
              </a:rPr>
              <a:t>DIVORCE</a:t>
            </a:r>
          </a:p>
          <a:p>
            <a:pPr marL="0" indent="0">
              <a:buNone/>
            </a:pPr>
            <a:r>
              <a:rPr lang="en-US" dirty="0">
                <a:effectLst>
                  <a:outerShdw blurRad="38100" dist="38100" dir="2700000" algn="tl">
                    <a:srgbClr val="000000">
                      <a:alpha val="43137"/>
                    </a:srgbClr>
                  </a:outerShdw>
                </a:effectLst>
              </a:rPr>
              <a:t>Tertullian (2</a:t>
            </a:r>
            <a:r>
              <a:rPr lang="en-US" baseline="30000" dirty="0">
                <a:effectLst>
                  <a:outerShdw blurRad="38100" dist="38100" dir="2700000" algn="tl">
                    <a:srgbClr val="000000">
                      <a:alpha val="43137"/>
                    </a:srgbClr>
                  </a:outerShdw>
                </a:effectLst>
              </a:rPr>
              <a:t>nd</a:t>
            </a:r>
            <a:r>
              <a:rPr lang="en-US" dirty="0">
                <a:effectLst>
                  <a:outerShdw blurRad="38100" dist="38100" dir="2700000" algn="tl">
                    <a:srgbClr val="000000">
                      <a:alpha val="43137"/>
                    </a:srgbClr>
                  </a:outerShdw>
                </a:effectLst>
              </a:rPr>
              <a:t>-3</a:t>
            </a:r>
            <a:r>
              <a:rPr lang="en-US" baseline="30000" dirty="0">
                <a:effectLst>
                  <a:outerShdw blurRad="38100" dist="38100" dir="2700000" algn="tl">
                    <a:srgbClr val="000000">
                      <a:alpha val="43137"/>
                    </a:srgbClr>
                  </a:outerShdw>
                </a:effectLst>
              </a:rPr>
              <a:t>rd</a:t>
            </a:r>
            <a:r>
              <a:rPr lang="en-US" dirty="0">
                <a:effectLst>
                  <a:outerShdw blurRad="38100" dist="38100" dir="2700000" algn="tl">
                    <a:srgbClr val="000000">
                      <a:alpha val="43137"/>
                    </a:srgbClr>
                  </a:outerShdw>
                </a:effectLst>
              </a:rPr>
              <a:t> century) </a:t>
            </a:r>
            <a:r>
              <a:rPr lang="en-US" dirty="0">
                <a:effectLst>
                  <a:outerShdw blurRad="38100" dist="38100" dir="2700000" algn="tl">
                    <a:srgbClr val="000000">
                      <a:alpha val="43137"/>
                    </a:srgbClr>
                  </a:outerShdw>
                </a:effectLst>
                <a:latin typeface="Articulat CF v2 Text" panose="00000500000000000000" pitchFamily="50" charset="0"/>
              </a:rPr>
              <a:t>“Women long for [divorce] as though it were the natural consequence of marriage.”</a:t>
            </a:r>
          </a:p>
          <a:p>
            <a:pPr marL="0" indent="0">
              <a:buNone/>
            </a:pPr>
            <a:r>
              <a:rPr lang="en-US" dirty="0">
                <a:effectLst>
                  <a:outerShdw blurRad="38100" dist="38100" dir="2700000" algn="tl">
                    <a:srgbClr val="000000">
                      <a:alpha val="43137"/>
                    </a:srgbClr>
                  </a:outerShdw>
                </a:effectLst>
              </a:rPr>
              <a:t>Origen (2</a:t>
            </a:r>
            <a:r>
              <a:rPr lang="en-US" baseline="30000" dirty="0">
                <a:effectLst>
                  <a:outerShdw blurRad="38100" dist="38100" dir="2700000" algn="tl">
                    <a:srgbClr val="000000">
                      <a:alpha val="43137"/>
                    </a:srgbClr>
                  </a:outerShdw>
                </a:effectLst>
              </a:rPr>
              <a:t>nd</a:t>
            </a:r>
            <a:r>
              <a:rPr lang="en-US" dirty="0">
                <a:effectLst>
                  <a:outerShdw blurRad="38100" dist="38100" dir="2700000" algn="tl">
                    <a:srgbClr val="000000">
                      <a:alpha val="43137"/>
                    </a:srgbClr>
                  </a:outerShdw>
                </a:effectLst>
              </a:rPr>
              <a:t> – 3</a:t>
            </a:r>
            <a:r>
              <a:rPr lang="en-US" baseline="30000" dirty="0">
                <a:effectLst>
                  <a:outerShdw blurRad="38100" dist="38100" dir="2700000" algn="tl">
                    <a:srgbClr val="000000">
                      <a:alpha val="43137"/>
                    </a:srgbClr>
                  </a:outerShdw>
                </a:effectLst>
              </a:rPr>
              <a:t>rd</a:t>
            </a:r>
            <a:r>
              <a:rPr lang="en-US" dirty="0">
                <a:effectLst>
                  <a:outerShdw blurRad="38100" dist="38100" dir="2700000" algn="tl">
                    <a:srgbClr val="000000">
                      <a:alpha val="43137"/>
                    </a:srgbClr>
                  </a:outerShdw>
                </a:effectLst>
              </a:rPr>
              <a:t> century) </a:t>
            </a:r>
            <a:r>
              <a:rPr lang="en-US" dirty="0">
                <a:effectLst>
                  <a:outerShdw blurRad="38100" dist="38100" dir="2700000" algn="tl">
                    <a:srgbClr val="000000">
                      <a:alpha val="43137"/>
                    </a:srgbClr>
                  </a:outerShdw>
                </a:effectLst>
                <a:latin typeface="Articulat CF v2 Text" panose="00000500000000000000" pitchFamily="50" charset="0"/>
              </a:rPr>
              <a:t>“What God has joined together, let no man separate – neither government nor any other power. For God, who joined them together, is more mighty than all others that a person could name or even conceive.”</a:t>
            </a:r>
          </a:p>
          <a:p>
            <a:pPr marL="0" indent="0">
              <a:buNone/>
            </a:pPr>
            <a:r>
              <a:rPr lang="en-US" dirty="0">
                <a:effectLst>
                  <a:outerShdw blurRad="38100" dist="38100" dir="2700000" algn="tl">
                    <a:srgbClr val="000000">
                      <a:alpha val="43137"/>
                    </a:srgbClr>
                  </a:outerShdw>
                </a:effectLst>
              </a:rPr>
              <a:t>Matthew 19:9 </a:t>
            </a:r>
            <a:r>
              <a:rPr lang="en-US" dirty="0"/>
              <a:t>“And I say to you, whoever divorces his wife, except for immorality, and marries another woman commits adultery.”</a:t>
            </a:r>
          </a:p>
        </p:txBody>
      </p:sp>
    </p:spTree>
    <p:extLst>
      <p:ext uri="{BB962C8B-B14F-4D97-AF65-F5344CB8AC3E}">
        <p14:creationId xmlns:p14="http://schemas.microsoft.com/office/powerpoint/2010/main" val="31077875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Three Areas of Early Church Reflection on Their Culture</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ABORTION</a:t>
            </a:r>
          </a:p>
          <a:p>
            <a:pPr marL="0" indent="0">
              <a:buNone/>
            </a:pPr>
            <a:r>
              <a:rPr lang="en-US" dirty="0">
                <a:effectLst>
                  <a:outerShdw blurRad="38100" dist="38100" dir="2700000" algn="tl">
                    <a:srgbClr val="000000">
                      <a:alpha val="43137"/>
                    </a:srgbClr>
                  </a:outerShdw>
                </a:effectLst>
              </a:rPr>
              <a:t>Mark Felix (2</a:t>
            </a:r>
            <a:r>
              <a:rPr lang="en-US" baseline="30000" dirty="0">
                <a:effectLst>
                  <a:outerShdw blurRad="38100" dist="38100" dir="2700000" algn="tl">
                    <a:srgbClr val="000000">
                      <a:alpha val="43137"/>
                    </a:srgbClr>
                  </a:outerShdw>
                </a:effectLst>
              </a:rPr>
              <a:t>nd</a:t>
            </a:r>
            <a:r>
              <a:rPr lang="en-US" dirty="0">
                <a:effectLst>
                  <a:outerShdw blurRad="38100" dist="38100" dir="2700000" algn="tl">
                    <a:srgbClr val="000000">
                      <a:alpha val="43137"/>
                    </a:srgbClr>
                  </a:outerShdw>
                </a:effectLst>
              </a:rPr>
              <a:t> century) </a:t>
            </a:r>
            <a:r>
              <a:rPr lang="en-US" dirty="0">
                <a:effectLst>
                  <a:outerShdw blurRad="38100" dist="38100" dir="2700000" algn="tl">
                    <a:srgbClr val="000000">
                      <a:alpha val="43137"/>
                    </a:srgbClr>
                  </a:outerShdw>
                </a:effectLst>
                <a:latin typeface="Articulat CF v2 Text" panose="00000500000000000000" pitchFamily="50" charset="0"/>
              </a:rPr>
              <a:t>“There are some women among you who by drinking special potions extinguish the life of the future human in their very bowels, thus committing murder before they even give birth.”</a:t>
            </a:r>
          </a:p>
          <a:p>
            <a:pPr marL="0" indent="0">
              <a:buNone/>
            </a:pPr>
            <a:r>
              <a:rPr lang="en-US" dirty="0">
                <a:effectLst>
                  <a:outerShdw blurRad="38100" dist="38100" dir="2700000" algn="tl">
                    <a:srgbClr val="000000">
                      <a:alpha val="43137"/>
                    </a:srgbClr>
                  </a:outerShdw>
                </a:effectLst>
              </a:rPr>
              <a:t>Catacombs </a:t>
            </a:r>
            <a:r>
              <a:rPr lang="en-US" dirty="0">
                <a:effectLst>
                  <a:outerShdw blurRad="38100" dist="38100" dir="2700000" algn="tl">
                    <a:srgbClr val="000000">
                      <a:alpha val="43137"/>
                    </a:srgbClr>
                  </a:outerShdw>
                </a:effectLst>
                <a:latin typeface="Articulat CF v2 Text" panose="00000500000000000000" pitchFamily="50" charset="0"/>
              </a:rPr>
              <a:t>bearing names such as Stercorius, unnamed, or “adopted child of…”</a:t>
            </a:r>
          </a:p>
        </p:txBody>
      </p:sp>
    </p:spTree>
    <p:extLst>
      <p:ext uri="{BB962C8B-B14F-4D97-AF65-F5344CB8AC3E}">
        <p14:creationId xmlns:p14="http://schemas.microsoft.com/office/powerpoint/2010/main" val="804684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Three Areas of Early Church Reflection on Their Culture</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ABORTION</a:t>
            </a:r>
          </a:p>
          <a:p>
            <a:pPr marL="0" indent="0">
              <a:buNone/>
            </a:pPr>
            <a:r>
              <a:rPr lang="en-US" dirty="0">
                <a:effectLst>
                  <a:outerShdw blurRad="38100" dist="38100" dir="2700000" algn="tl">
                    <a:srgbClr val="000000">
                      <a:alpha val="43137"/>
                    </a:srgbClr>
                  </a:outerShdw>
                </a:effectLst>
              </a:rPr>
              <a:t>Ezekiel </a:t>
            </a:r>
            <a:r>
              <a:rPr lang="en-US" dirty="0">
                <a:effectLst>
                  <a:outerShdw blurRad="38100" dist="38100" dir="2700000" algn="tl">
                    <a:srgbClr val="000000">
                      <a:alpha val="43137"/>
                    </a:srgbClr>
                  </a:outerShdw>
                </a:effectLst>
                <a:latin typeface="Articulat CF v2 Text" panose="00000500000000000000" pitchFamily="50" charset="0"/>
              </a:rPr>
              <a:t>16:4-6 “As for your birth, on the day you were born your navel cord was not cut, nor were you washed with water for cleansing; you were not rubbed with salt or even wrapped in cloths. “No eye looked with pity on you to do any of these things for you, to have compassion on you. </a:t>
            </a:r>
            <a:r>
              <a:rPr lang="en-US" dirty="0">
                <a:effectLst>
                  <a:outerShdw blurRad="38100" dist="38100" dir="2700000" algn="tl">
                    <a:srgbClr val="000000">
                      <a:alpha val="43137"/>
                    </a:srgbClr>
                  </a:outerShdw>
                </a:effectLst>
              </a:rPr>
              <a:t>Rather you were thrown out into the open field, for you were abhorred on the day you were born. </a:t>
            </a:r>
            <a:r>
              <a:rPr lang="en-US" dirty="0">
                <a:effectLst>
                  <a:outerShdw blurRad="38100" dist="38100" dir="2700000" algn="tl">
                    <a:srgbClr val="000000">
                      <a:alpha val="43137"/>
                    </a:srgbClr>
                  </a:outerShdw>
                </a:effectLst>
                <a:latin typeface="Articulat CF v2 Text" panose="00000500000000000000" pitchFamily="50" charset="0"/>
              </a:rPr>
              <a:t>“When I passed by you and saw you squirming in your blood, I said to you while you were in your blood, ‘Live!’   Yes, I said to you while you were in your blood, ‘Live!’</a:t>
            </a:r>
          </a:p>
        </p:txBody>
      </p:sp>
    </p:spTree>
    <p:extLst>
      <p:ext uri="{BB962C8B-B14F-4D97-AF65-F5344CB8AC3E}">
        <p14:creationId xmlns:p14="http://schemas.microsoft.com/office/powerpoint/2010/main" val="28471408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Three Areas of Early Church Reflection on Their Culture</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ENTERTAINMENT</a:t>
            </a:r>
          </a:p>
          <a:p>
            <a:pPr marL="0" indent="0">
              <a:buNone/>
            </a:pPr>
            <a:r>
              <a:rPr lang="en-US" dirty="0">
                <a:effectLst>
                  <a:outerShdw blurRad="38100" dist="38100" dir="2700000" algn="tl">
                    <a:srgbClr val="000000">
                      <a:alpha val="43137"/>
                    </a:srgbClr>
                  </a:outerShdw>
                </a:effectLst>
              </a:rPr>
              <a:t>Upper class Rome</a:t>
            </a:r>
            <a:r>
              <a:rPr lang="en-US" dirty="0">
                <a:effectLst>
                  <a:outerShdw blurRad="38100" dist="38100" dir="2700000" algn="tl">
                    <a:srgbClr val="000000">
                      <a:alpha val="43137"/>
                    </a:srgbClr>
                  </a:outerShdw>
                </a:effectLst>
                <a:latin typeface="Articulat CF v2 Text" panose="00000500000000000000" pitchFamily="50" charset="0"/>
              </a:rPr>
              <a:t> enjoyed great leisure including gluttonous banquets, immoral theater, and the arena</a:t>
            </a:r>
          </a:p>
          <a:p>
            <a:pPr marL="0" indent="0">
              <a:buNone/>
            </a:pPr>
            <a:r>
              <a:rPr lang="en-US" dirty="0">
                <a:effectLst>
                  <a:outerShdw blurRad="38100" dist="38100" dir="2700000" algn="tl">
                    <a:srgbClr val="000000">
                      <a:alpha val="43137"/>
                    </a:srgbClr>
                  </a:outerShdw>
                </a:effectLst>
              </a:rPr>
              <a:t>Lactantius (3</a:t>
            </a:r>
            <a:r>
              <a:rPr lang="en-US" baseline="30000" dirty="0">
                <a:effectLst>
                  <a:outerShdw blurRad="38100" dist="38100" dir="2700000" algn="tl">
                    <a:srgbClr val="000000">
                      <a:alpha val="43137"/>
                    </a:srgbClr>
                  </a:outerShdw>
                </a:effectLst>
              </a:rPr>
              <a:t>rd</a:t>
            </a:r>
            <a:r>
              <a:rPr lang="en-US" dirty="0">
                <a:effectLst>
                  <a:outerShdw blurRad="38100" dist="38100" dir="2700000" algn="tl">
                    <a:srgbClr val="000000">
                      <a:alpha val="43137"/>
                    </a:srgbClr>
                  </a:outerShdw>
                </a:effectLst>
              </a:rPr>
              <a:t>–4</a:t>
            </a:r>
            <a:r>
              <a:rPr lang="en-US" baseline="30000" dirty="0">
                <a:effectLst>
                  <a:outerShdw blurRad="38100" dist="38100" dir="2700000" algn="tl">
                    <a:srgbClr val="000000">
                      <a:alpha val="43137"/>
                    </a:srgbClr>
                  </a:outerShdw>
                </a:effectLst>
              </a:rPr>
              <a:t>th</a:t>
            </a:r>
            <a:r>
              <a:rPr lang="en-US" dirty="0">
                <a:effectLst>
                  <a:outerShdw blurRad="38100" dist="38100" dir="2700000" algn="tl">
                    <a:srgbClr val="000000">
                      <a:alpha val="43137"/>
                    </a:srgbClr>
                  </a:outerShdw>
                </a:effectLst>
              </a:rPr>
              <a:t> century) </a:t>
            </a:r>
            <a:r>
              <a:rPr lang="en-US" dirty="0">
                <a:effectLst>
                  <a:outerShdw blurRad="38100" dist="38100" dir="2700000" algn="tl">
                    <a:srgbClr val="000000">
                      <a:alpha val="43137"/>
                    </a:srgbClr>
                  </a:outerShdw>
                </a:effectLst>
                <a:latin typeface="Articulat CF v2 Text" panose="00000500000000000000" pitchFamily="50" charset="0"/>
              </a:rPr>
              <a:t>“I am inclined to think that the corrupting influence of the stage is even worse.”</a:t>
            </a:r>
          </a:p>
          <a:p>
            <a:pPr marL="0" indent="0">
              <a:buNone/>
            </a:pPr>
            <a:r>
              <a:rPr lang="en-US" dirty="0">
                <a:effectLst>
                  <a:outerShdw blurRad="38100" dist="38100" dir="2700000" algn="tl">
                    <a:srgbClr val="000000">
                      <a:alpha val="43137"/>
                    </a:srgbClr>
                  </a:outerShdw>
                </a:effectLst>
              </a:rPr>
              <a:t>Lactantius (3</a:t>
            </a:r>
            <a:r>
              <a:rPr lang="en-US" baseline="30000" dirty="0">
                <a:effectLst>
                  <a:outerShdw blurRad="38100" dist="38100" dir="2700000" algn="tl">
                    <a:srgbClr val="000000">
                      <a:alpha val="43137"/>
                    </a:srgbClr>
                  </a:outerShdw>
                </a:effectLst>
              </a:rPr>
              <a:t>rd</a:t>
            </a:r>
            <a:r>
              <a:rPr lang="en-US" dirty="0">
                <a:effectLst>
                  <a:outerShdw blurRad="38100" dist="38100" dir="2700000" algn="tl">
                    <a:srgbClr val="000000">
                      <a:alpha val="43137"/>
                    </a:srgbClr>
                  </a:outerShdw>
                </a:effectLst>
              </a:rPr>
              <a:t>–4</a:t>
            </a:r>
            <a:r>
              <a:rPr lang="en-US" baseline="30000" dirty="0">
                <a:effectLst>
                  <a:outerShdw blurRad="38100" dist="38100" dir="2700000" algn="tl">
                    <a:srgbClr val="000000">
                      <a:alpha val="43137"/>
                    </a:srgbClr>
                  </a:outerShdw>
                </a:effectLst>
              </a:rPr>
              <a:t>th</a:t>
            </a:r>
            <a:r>
              <a:rPr lang="en-US" dirty="0">
                <a:effectLst>
                  <a:outerShdw blurRad="38100" dist="38100" dir="2700000" algn="tl">
                    <a:srgbClr val="000000">
                      <a:alpha val="43137"/>
                    </a:srgbClr>
                  </a:outerShdw>
                </a:effectLst>
              </a:rPr>
              <a:t> century) “…</a:t>
            </a:r>
            <a:r>
              <a:rPr lang="en-US" dirty="0">
                <a:effectLst>
                  <a:outerShdw blurRad="38100" dist="38100" dir="2700000" algn="tl">
                    <a:srgbClr val="000000">
                      <a:alpha val="43137"/>
                    </a:srgbClr>
                  </a:outerShdw>
                </a:effectLst>
                <a:latin typeface="Articulat CF v2 Text" panose="00000500000000000000" pitchFamily="50" charset="0"/>
              </a:rPr>
              <a:t>it is not fitting that we who strive to stay on the path of righteousness should share in this public homicide. When God forbids us to kill, he not only prohibits the violence that is condemned by public laws, but he also       forbids the violence that is deemed lawful by men.” </a:t>
            </a:r>
          </a:p>
        </p:txBody>
      </p:sp>
    </p:spTree>
    <p:extLst>
      <p:ext uri="{BB962C8B-B14F-4D97-AF65-F5344CB8AC3E}">
        <p14:creationId xmlns:p14="http://schemas.microsoft.com/office/powerpoint/2010/main" val="29613233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lstStyle/>
          <a:p>
            <a:r>
              <a:rPr lang="en-US" dirty="0">
                <a:effectLst>
                  <a:outerShdw blurRad="38100" dist="38100" dir="2700000" algn="tl">
                    <a:srgbClr val="000000">
                      <a:alpha val="43137"/>
                    </a:srgbClr>
                  </a:outerShdw>
                </a:effectLst>
              </a:rPr>
              <a:t>Does The Church of TODAY Stand Out From Our Culture</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Or Do We Try To Fit Into A Certain Party?</a:t>
            </a:r>
          </a:p>
          <a:p>
            <a:pPr marL="0" indent="0">
              <a:buNone/>
            </a:pPr>
            <a:r>
              <a:rPr lang="en-US" dirty="0">
                <a:effectLst>
                  <a:outerShdw blurRad="38100" dist="38100" dir="2700000" algn="tl">
                    <a:srgbClr val="000000">
                      <a:alpha val="43137"/>
                    </a:srgbClr>
                  </a:outerShdw>
                </a:effectLst>
              </a:rPr>
              <a:t>C.S. Lewis</a:t>
            </a:r>
            <a:r>
              <a:rPr lang="en-US" dirty="0">
                <a:effectLst>
                  <a:outerShdw blurRad="38100" dist="38100" dir="2700000" algn="tl">
                    <a:srgbClr val="000000">
                      <a:alpha val="43137"/>
                    </a:srgbClr>
                  </a:outerShdw>
                </a:effectLst>
                <a:latin typeface="Articulat CF v2 Text" panose="00000500000000000000" pitchFamily="50" charset="0"/>
              </a:rPr>
              <a:t> “I think I warned you before that if your patient can’t be kept out of the Church, he ought at least to be violently attached to some party within it”</a:t>
            </a:r>
          </a:p>
          <a:p>
            <a:pPr marL="0" indent="0" algn="ctr">
              <a:buNone/>
            </a:pPr>
            <a:r>
              <a:rPr lang="en-US" sz="6600" dirty="0">
                <a:effectLst>
                  <a:outerShdw blurRad="38100" dist="38100" dir="2700000" algn="tl">
                    <a:srgbClr val="000000">
                      <a:alpha val="43137"/>
                    </a:srgbClr>
                  </a:outerShdw>
                </a:effectLst>
                <a:latin typeface="+mj-lt"/>
              </a:rPr>
              <a:t>Jesus calls us to DISCIPLESHIP!</a:t>
            </a:r>
            <a:endParaRPr lang="en-US" sz="6600" dirty="0">
              <a:effectLst>
                <a:outerShdw blurRad="38100" dist="38100" dir="2700000" algn="tl">
                  <a:srgbClr val="000000">
                    <a:alpha val="43137"/>
                  </a:srgbClr>
                </a:outerShdw>
              </a:effectLst>
              <a:latin typeface="Articulat CF v2 Text" panose="00000500000000000000" pitchFamily="50" charset="0"/>
            </a:endParaRPr>
          </a:p>
        </p:txBody>
      </p:sp>
    </p:spTree>
    <p:extLst>
      <p:ext uri="{BB962C8B-B14F-4D97-AF65-F5344CB8AC3E}">
        <p14:creationId xmlns:p14="http://schemas.microsoft.com/office/powerpoint/2010/main" val="3293625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normAutofit/>
          </a:bodyPr>
          <a:lstStyle/>
          <a:p>
            <a:r>
              <a:rPr lang="en-US" sz="7200" dirty="0">
                <a:effectLst>
                  <a:outerShdw blurRad="38100" dist="38100" dir="2700000" algn="tl">
                    <a:srgbClr val="000000">
                      <a:alpha val="43137"/>
                    </a:srgbClr>
                  </a:outerShdw>
                </a:effectLst>
              </a:rPr>
              <a:t>Two FINAL Points!</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Discipleship Inherently Includes Suffering</a:t>
            </a:r>
          </a:p>
          <a:p>
            <a:pPr marL="0" indent="0">
              <a:buNone/>
            </a:pPr>
            <a:r>
              <a:rPr lang="en-US" dirty="0">
                <a:effectLst>
                  <a:outerShdw blurRad="38100" dist="38100" dir="2700000" algn="tl">
                    <a:srgbClr val="000000">
                      <a:alpha val="43137"/>
                    </a:srgbClr>
                  </a:outerShdw>
                </a:effectLst>
              </a:rPr>
              <a:t>Matthew 10:38-39 – </a:t>
            </a:r>
            <a:r>
              <a:rPr lang="en-US" dirty="0">
                <a:effectLst>
                  <a:outerShdw blurRad="38100" dist="38100" dir="2700000" algn="tl">
                    <a:srgbClr val="000000">
                      <a:alpha val="43137"/>
                    </a:srgbClr>
                  </a:outerShdw>
                </a:effectLst>
                <a:latin typeface="Articulat CF v2 Text" panose="00000500000000000000" pitchFamily="50" charset="0"/>
              </a:rPr>
              <a:t>“And he who does not take his cross and follow after Me is not worthy of Me. “He who has found his life will lose it, and he who has lost his life for My sake will find it.</a:t>
            </a:r>
          </a:p>
          <a:p>
            <a:pPr marL="0" indent="0">
              <a:buNone/>
            </a:pPr>
            <a:r>
              <a:rPr lang="en-US" dirty="0">
                <a:effectLst>
                  <a:outerShdw blurRad="38100" dist="38100" dir="2700000" algn="tl">
                    <a:srgbClr val="000000">
                      <a:alpha val="43137"/>
                    </a:srgbClr>
                  </a:outerShdw>
                </a:effectLst>
              </a:rPr>
              <a:t>Romans 8:15-17 – </a:t>
            </a:r>
            <a:r>
              <a:rPr lang="en-US" dirty="0">
                <a:effectLst>
                  <a:outerShdw blurRad="38100" dist="38100" dir="2700000" algn="tl">
                    <a:srgbClr val="000000">
                      <a:alpha val="43137"/>
                    </a:srgbClr>
                  </a:outerShdw>
                </a:effectLst>
                <a:latin typeface="Articulat CF v2 Text" panose="00000500000000000000" pitchFamily="50" charset="0"/>
              </a:rPr>
              <a:t>“For you have not received a spirit of slavery leading to fear again, but you have received a spirit of adoption as sons by which we cry out, “Abba! Father!” The Spirit Himself testifies with our spirit that we are children of God, and if children, heirs also, heirs of God and fellow heirs with Christ</a:t>
            </a:r>
            <a:r>
              <a:rPr lang="en-US">
                <a:effectLst>
                  <a:outerShdw blurRad="38100" dist="38100" dir="2700000" algn="tl">
                    <a:srgbClr val="000000">
                      <a:alpha val="43137"/>
                    </a:srgbClr>
                  </a:outerShdw>
                </a:effectLst>
                <a:latin typeface="Articulat CF v2 Text" panose="00000500000000000000" pitchFamily="50" charset="0"/>
              </a:rPr>
              <a:t>,        if </a:t>
            </a:r>
            <a:r>
              <a:rPr lang="en-US" dirty="0">
                <a:effectLst>
                  <a:outerShdw blurRad="38100" dist="38100" dir="2700000" algn="tl">
                    <a:srgbClr val="000000">
                      <a:alpha val="43137"/>
                    </a:srgbClr>
                  </a:outerShdw>
                </a:effectLst>
                <a:latin typeface="Articulat CF v2 Text" panose="00000500000000000000" pitchFamily="50" charset="0"/>
              </a:rPr>
              <a:t>indeed we suffer with Him so that we may also be            glorified with Him.” </a:t>
            </a:r>
          </a:p>
        </p:txBody>
      </p:sp>
    </p:spTree>
    <p:extLst>
      <p:ext uri="{BB962C8B-B14F-4D97-AF65-F5344CB8AC3E}">
        <p14:creationId xmlns:p14="http://schemas.microsoft.com/office/powerpoint/2010/main" val="1243568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551391-CE36-23C8-151D-FDD87D578F60}"/>
              </a:ext>
            </a:extLst>
          </p:cNvPr>
          <p:cNvSpPr>
            <a:spLocks noGrp="1" noRot="1" noChangeAspect="1" noMove="1" noResize="1" noEditPoints="1" noAdjustHandles="1" noChangeArrowheads="1" noChangeShapeType="1"/>
          </p:cNvSpPr>
          <p:nvPr/>
        </p:nvSpPr>
        <p:spPr>
          <a:xfrm>
            <a:off x="0" y="0"/>
            <a:ext cx="12192000" cy="6858000"/>
          </a:xfrm>
          <a:prstGeom prst="rect">
            <a:avLst/>
          </a:prstGeom>
          <a:solidFill>
            <a:schemeClr val="bg1">
              <a:alpha val="2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B1D3B1AF-F1BA-4B29-2D80-C2D4F0DF6FE4}"/>
              </a:ext>
            </a:extLst>
          </p:cNvPr>
          <p:cNvSpPr>
            <a:spLocks noGrp="1"/>
          </p:cNvSpPr>
          <p:nvPr>
            <p:ph type="title"/>
          </p:nvPr>
        </p:nvSpPr>
        <p:spPr/>
        <p:txBody>
          <a:bodyPr>
            <a:normAutofit/>
          </a:bodyPr>
          <a:lstStyle/>
          <a:p>
            <a:r>
              <a:rPr lang="en-US" sz="7200" dirty="0">
                <a:effectLst>
                  <a:outerShdw blurRad="38100" dist="38100" dir="2700000" algn="tl">
                    <a:srgbClr val="000000">
                      <a:alpha val="43137"/>
                    </a:srgbClr>
                  </a:outerShdw>
                </a:effectLst>
              </a:rPr>
              <a:t>Two FINAL Points!</a:t>
            </a:r>
          </a:p>
        </p:txBody>
      </p:sp>
      <p:sp>
        <p:nvSpPr>
          <p:cNvPr id="9" name="Content Placeholder 8">
            <a:extLst>
              <a:ext uri="{FF2B5EF4-FFF2-40B4-BE49-F238E27FC236}">
                <a16:creationId xmlns:a16="http://schemas.microsoft.com/office/drawing/2014/main" id="{D33E25C5-A2C0-077A-2B78-C635CB086129}"/>
              </a:ext>
            </a:extLst>
          </p:cNvPr>
          <p:cNvSpPr>
            <a:spLocks noGrp="1"/>
          </p:cNvSpPr>
          <p:nvPr>
            <p:ph idx="1"/>
          </p:nvPr>
        </p:nvSpPr>
        <p:spPr/>
        <p:txBody>
          <a:bodyPr>
            <a:noAutofit/>
          </a:bodyPr>
          <a:lstStyle/>
          <a:p>
            <a:pPr marL="0" indent="0">
              <a:buNone/>
            </a:pPr>
            <a:r>
              <a:rPr lang="en-US" sz="3600" dirty="0">
                <a:effectLst>
                  <a:outerShdw blurRad="38100" dist="38100" dir="2700000" algn="tl">
                    <a:srgbClr val="000000">
                      <a:alpha val="43137"/>
                    </a:srgbClr>
                  </a:outerShdw>
                </a:effectLst>
                <a:latin typeface="+mj-lt"/>
              </a:rPr>
              <a:t>Discipleship Is Fellowship With God</a:t>
            </a:r>
          </a:p>
          <a:p>
            <a:pPr marL="0" indent="0">
              <a:buNone/>
            </a:pPr>
            <a:r>
              <a:rPr lang="en-US" dirty="0">
                <a:effectLst>
                  <a:outerShdw blurRad="38100" dist="38100" dir="2700000" algn="tl">
                    <a:srgbClr val="000000">
                      <a:alpha val="43137"/>
                    </a:srgbClr>
                  </a:outerShdw>
                </a:effectLst>
              </a:rPr>
              <a:t>Galatians 2:20 </a:t>
            </a:r>
            <a:r>
              <a:rPr lang="en-US" dirty="0">
                <a:effectLst>
                  <a:outerShdw blurRad="38100" dist="38100" dir="2700000" algn="tl">
                    <a:srgbClr val="000000">
                      <a:alpha val="43137"/>
                    </a:srgbClr>
                  </a:outerShdw>
                </a:effectLst>
                <a:latin typeface="Articulat CF v2 Text" panose="00000500000000000000" pitchFamily="50" charset="0"/>
              </a:rPr>
              <a:t>“I have been crucified with Christ; and it is no longer I who live, but Christ lives in me; and the life which I now live in the flesh I live by faith in the Son of God, who loved me and gave Himself up for me.”</a:t>
            </a:r>
          </a:p>
          <a:p>
            <a:pPr marL="0" indent="0">
              <a:buNone/>
            </a:pPr>
            <a:r>
              <a:rPr lang="en-US" dirty="0">
                <a:effectLst>
                  <a:outerShdw blurRad="38100" dist="38100" dir="2700000" algn="tl">
                    <a:srgbClr val="000000">
                      <a:alpha val="43137"/>
                    </a:srgbClr>
                  </a:outerShdw>
                </a:effectLst>
              </a:rPr>
              <a:t>Philippians 2:12-13 </a:t>
            </a:r>
            <a:r>
              <a:rPr lang="en-US" dirty="0">
                <a:effectLst>
                  <a:outerShdw blurRad="38100" dist="38100" dir="2700000" algn="tl">
                    <a:srgbClr val="000000">
                      <a:alpha val="43137"/>
                    </a:srgbClr>
                  </a:outerShdw>
                </a:effectLst>
                <a:latin typeface="Articulat CF v2 Text" panose="00000500000000000000" pitchFamily="50" charset="0"/>
              </a:rPr>
              <a:t>“So then, my beloved, just as you have always obeyed, not as in my presence only, but now much more in my absence, work out your salvation with fear and trembling; for it is God who is at work in you, both to will and to work for His     good pleasure.”</a:t>
            </a:r>
          </a:p>
        </p:txBody>
      </p:sp>
    </p:spTree>
    <p:extLst>
      <p:ext uri="{BB962C8B-B14F-4D97-AF65-F5344CB8AC3E}">
        <p14:creationId xmlns:p14="http://schemas.microsoft.com/office/powerpoint/2010/main" val="33266727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3161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27</TotalTime>
  <Words>754</Words>
  <Application>Microsoft Office PowerPoint</Application>
  <PresentationFormat>Widescreen</PresentationFormat>
  <Paragraphs>29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Articulat CF v2 Heavy</vt:lpstr>
      <vt:lpstr>Articulat CF v2 Medium</vt:lpstr>
      <vt:lpstr>Articulat CF v2 Text</vt:lpstr>
      <vt:lpstr>Office Theme</vt:lpstr>
      <vt:lpstr>PowerPoint Presentation</vt:lpstr>
      <vt:lpstr>Three Areas of Early Church Reflection on Their Culture</vt:lpstr>
      <vt:lpstr>Three Areas of Early Church Reflection on Their Culture</vt:lpstr>
      <vt:lpstr>Three Areas of Early Church Reflection on Their Culture</vt:lpstr>
      <vt:lpstr>Three Areas of Early Church Reflection on Their Culture</vt:lpstr>
      <vt:lpstr>Does The Church of TODAY Stand Out From Our Culture</vt:lpstr>
      <vt:lpstr>Two FINAL Points!</vt:lpstr>
      <vt:lpstr>Two FINAL Points!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Blevins</dc:creator>
  <cp:lastModifiedBy>Kyle Blevins</cp:lastModifiedBy>
  <cp:revision>1</cp:revision>
  <dcterms:created xsi:type="dcterms:W3CDTF">2023-11-16T19:30:11Z</dcterms:created>
  <dcterms:modified xsi:type="dcterms:W3CDTF">2023-11-16T19:58:06Z</dcterms:modified>
</cp:coreProperties>
</file>