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768" y="41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944-C191-2B0F-2B71-4CB1D0C56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1E7811-379E-2653-77FA-83FB76DA4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346F3-B5B4-CCBF-8BD1-2464132DC16E}"/>
              </a:ext>
            </a:extLst>
          </p:cNvPr>
          <p:cNvSpPr>
            <a:spLocks noGrp="1"/>
          </p:cNvSpPr>
          <p:nvPr>
            <p:ph type="dt" sz="half" idx="10"/>
          </p:nvPr>
        </p:nvSpPr>
        <p:spPr/>
        <p:txBody>
          <a:bodyPr/>
          <a:lstStyle/>
          <a:p>
            <a:fld id="{F94A4E9F-574E-47FF-B8E1-902C2102F6F6}" type="datetimeFigureOut">
              <a:rPr lang="en-US" smtClean="0"/>
              <a:t>9/8/2023</a:t>
            </a:fld>
            <a:endParaRPr lang="en-US"/>
          </a:p>
        </p:txBody>
      </p:sp>
      <p:sp>
        <p:nvSpPr>
          <p:cNvPr id="5" name="Footer Placeholder 4">
            <a:extLst>
              <a:ext uri="{FF2B5EF4-FFF2-40B4-BE49-F238E27FC236}">
                <a16:creationId xmlns:a16="http://schemas.microsoft.com/office/drawing/2014/main" id="{B9C37B33-6078-BE4D-53CB-A111A0204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38C00-A60B-2A65-B461-9867C2E57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36924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B317-39EB-6722-9471-31E93A640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3B7E9-9208-2A42-E44D-11821B41E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9BB6C-9587-2037-5C74-EC84916531C2}"/>
              </a:ext>
            </a:extLst>
          </p:cNvPr>
          <p:cNvSpPr>
            <a:spLocks noGrp="1"/>
          </p:cNvSpPr>
          <p:nvPr>
            <p:ph type="dt" sz="half" idx="10"/>
          </p:nvPr>
        </p:nvSpPr>
        <p:spPr/>
        <p:txBody>
          <a:bodyPr/>
          <a:lstStyle/>
          <a:p>
            <a:fld id="{F94A4E9F-574E-47FF-B8E1-902C2102F6F6}" type="datetimeFigureOut">
              <a:rPr lang="en-US" smtClean="0"/>
              <a:t>9/8/2023</a:t>
            </a:fld>
            <a:endParaRPr lang="en-US"/>
          </a:p>
        </p:txBody>
      </p:sp>
      <p:sp>
        <p:nvSpPr>
          <p:cNvPr id="5" name="Footer Placeholder 4">
            <a:extLst>
              <a:ext uri="{FF2B5EF4-FFF2-40B4-BE49-F238E27FC236}">
                <a16:creationId xmlns:a16="http://schemas.microsoft.com/office/drawing/2014/main" id="{2CBD6392-1664-BC58-1C4D-60F7C1791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DD5EE-ECBE-2694-FE79-88603E6FB17B}"/>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23204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AB608-1067-4DFA-2B64-CE4AA82B45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F2449-0EF4-084A-47B6-1CBCD3E91D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4E972-E5AE-B68A-6715-F549EE2E9A44}"/>
              </a:ext>
            </a:extLst>
          </p:cNvPr>
          <p:cNvSpPr>
            <a:spLocks noGrp="1"/>
          </p:cNvSpPr>
          <p:nvPr>
            <p:ph type="dt" sz="half" idx="10"/>
          </p:nvPr>
        </p:nvSpPr>
        <p:spPr/>
        <p:txBody>
          <a:bodyPr/>
          <a:lstStyle/>
          <a:p>
            <a:fld id="{F94A4E9F-574E-47FF-B8E1-902C2102F6F6}" type="datetimeFigureOut">
              <a:rPr lang="en-US" smtClean="0"/>
              <a:t>9/8/2023</a:t>
            </a:fld>
            <a:endParaRPr lang="en-US"/>
          </a:p>
        </p:txBody>
      </p:sp>
      <p:sp>
        <p:nvSpPr>
          <p:cNvPr id="5" name="Footer Placeholder 4">
            <a:extLst>
              <a:ext uri="{FF2B5EF4-FFF2-40B4-BE49-F238E27FC236}">
                <a16:creationId xmlns:a16="http://schemas.microsoft.com/office/drawing/2014/main" id="{6B3695B2-28F3-DA36-D1EA-549DEDB79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BC13A-FBFC-741A-F12F-B74AEBC97F7C}"/>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21689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7355-BD78-AF4C-5523-E6E696356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46F33-FA58-F1F5-6153-5E3B32FD2D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3CFA7-8E27-283C-A2DA-0688D88F2B3C}"/>
              </a:ext>
            </a:extLst>
          </p:cNvPr>
          <p:cNvSpPr>
            <a:spLocks noGrp="1"/>
          </p:cNvSpPr>
          <p:nvPr>
            <p:ph type="dt" sz="half" idx="10"/>
          </p:nvPr>
        </p:nvSpPr>
        <p:spPr/>
        <p:txBody>
          <a:bodyPr/>
          <a:lstStyle/>
          <a:p>
            <a:fld id="{F94A4E9F-574E-47FF-B8E1-902C2102F6F6}" type="datetimeFigureOut">
              <a:rPr lang="en-US" smtClean="0"/>
              <a:t>9/8/2023</a:t>
            </a:fld>
            <a:endParaRPr lang="en-US"/>
          </a:p>
        </p:txBody>
      </p:sp>
      <p:sp>
        <p:nvSpPr>
          <p:cNvPr id="5" name="Footer Placeholder 4">
            <a:extLst>
              <a:ext uri="{FF2B5EF4-FFF2-40B4-BE49-F238E27FC236}">
                <a16:creationId xmlns:a16="http://schemas.microsoft.com/office/drawing/2014/main" id="{5D45972B-7413-392B-8FC1-2C5D060D6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7E670-5A2D-165E-7D1E-27FDFAACAAA7}"/>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00568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24E6-60C7-6B19-84AA-9001CE688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1C992-5E07-5BEE-CC76-342C6EAD8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68830D-7E81-44EB-0174-02EE7556EACB}"/>
              </a:ext>
            </a:extLst>
          </p:cNvPr>
          <p:cNvSpPr>
            <a:spLocks noGrp="1"/>
          </p:cNvSpPr>
          <p:nvPr>
            <p:ph type="dt" sz="half" idx="10"/>
          </p:nvPr>
        </p:nvSpPr>
        <p:spPr/>
        <p:txBody>
          <a:bodyPr/>
          <a:lstStyle/>
          <a:p>
            <a:fld id="{F94A4E9F-574E-47FF-B8E1-902C2102F6F6}" type="datetimeFigureOut">
              <a:rPr lang="en-US" smtClean="0"/>
              <a:t>9/8/2023</a:t>
            </a:fld>
            <a:endParaRPr lang="en-US"/>
          </a:p>
        </p:txBody>
      </p:sp>
      <p:sp>
        <p:nvSpPr>
          <p:cNvPr id="5" name="Footer Placeholder 4">
            <a:extLst>
              <a:ext uri="{FF2B5EF4-FFF2-40B4-BE49-F238E27FC236}">
                <a16:creationId xmlns:a16="http://schemas.microsoft.com/office/drawing/2014/main" id="{FE399026-00A2-5091-802C-4EAEBD3F1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57E96-9B86-13D8-D99F-B34FFC7839EA}"/>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43594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92EF-73AE-8EF3-E2AF-AAF691EFA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A570E-7937-16EB-5CAA-09C0F0914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C50B3-8D82-4122-5B3A-8F9F8D9861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3C81DA-C514-BF2E-50CD-2AB561911A95}"/>
              </a:ext>
            </a:extLst>
          </p:cNvPr>
          <p:cNvSpPr>
            <a:spLocks noGrp="1"/>
          </p:cNvSpPr>
          <p:nvPr>
            <p:ph type="dt" sz="half" idx="10"/>
          </p:nvPr>
        </p:nvSpPr>
        <p:spPr/>
        <p:txBody>
          <a:bodyPr/>
          <a:lstStyle/>
          <a:p>
            <a:fld id="{F94A4E9F-574E-47FF-B8E1-902C2102F6F6}" type="datetimeFigureOut">
              <a:rPr lang="en-US" smtClean="0"/>
              <a:t>9/8/2023</a:t>
            </a:fld>
            <a:endParaRPr lang="en-US"/>
          </a:p>
        </p:txBody>
      </p:sp>
      <p:sp>
        <p:nvSpPr>
          <p:cNvPr id="6" name="Footer Placeholder 5">
            <a:extLst>
              <a:ext uri="{FF2B5EF4-FFF2-40B4-BE49-F238E27FC236}">
                <a16:creationId xmlns:a16="http://schemas.microsoft.com/office/drawing/2014/main" id="{BED14834-C4C9-7063-31AF-6CC1655DE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4962F-27B7-B808-C5E8-5BB56471A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72239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D06B-21DF-0584-D9AE-D36B084C6C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9622E-0BB7-82D5-17E2-B2DC6FF94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C4EDCB-185A-E555-2348-C9CF9D8F21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1F42F-A828-5A7B-B0F7-FBF5AEF5B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A259C-AA66-87ED-85AD-518B47053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E8ADA-2423-C113-A789-D1D4441E2CDD}"/>
              </a:ext>
            </a:extLst>
          </p:cNvPr>
          <p:cNvSpPr>
            <a:spLocks noGrp="1"/>
          </p:cNvSpPr>
          <p:nvPr>
            <p:ph type="dt" sz="half" idx="10"/>
          </p:nvPr>
        </p:nvSpPr>
        <p:spPr/>
        <p:txBody>
          <a:bodyPr/>
          <a:lstStyle/>
          <a:p>
            <a:fld id="{F94A4E9F-574E-47FF-B8E1-902C2102F6F6}" type="datetimeFigureOut">
              <a:rPr lang="en-US" smtClean="0"/>
              <a:t>9/8/2023</a:t>
            </a:fld>
            <a:endParaRPr lang="en-US"/>
          </a:p>
        </p:txBody>
      </p:sp>
      <p:sp>
        <p:nvSpPr>
          <p:cNvPr id="8" name="Footer Placeholder 7">
            <a:extLst>
              <a:ext uri="{FF2B5EF4-FFF2-40B4-BE49-F238E27FC236}">
                <a16:creationId xmlns:a16="http://schemas.microsoft.com/office/drawing/2014/main" id="{A78251AA-2C13-364D-2E33-6BE022201B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4D0A7-C366-D0D9-A1EA-BA1F3637E24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7107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AAA6-96BE-2868-3CA6-622F50E537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20BF85-4D86-B9A9-8061-82B5D7380CBF}"/>
              </a:ext>
            </a:extLst>
          </p:cNvPr>
          <p:cNvSpPr>
            <a:spLocks noGrp="1"/>
          </p:cNvSpPr>
          <p:nvPr>
            <p:ph type="dt" sz="half" idx="10"/>
          </p:nvPr>
        </p:nvSpPr>
        <p:spPr/>
        <p:txBody>
          <a:bodyPr/>
          <a:lstStyle/>
          <a:p>
            <a:fld id="{F94A4E9F-574E-47FF-B8E1-902C2102F6F6}" type="datetimeFigureOut">
              <a:rPr lang="en-US" smtClean="0"/>
              <a:t>9/8/2023</a:t>
            </a:fld>
            <a:endParaRPr lang="en-US"/>
          </a:p>
        </p:txBody>
      </p:sp>
      <p:sp>
        <p:nvSpPr>
          <p:cNvPr id="4" name="Footer Placeholder 3">
            <a:extLst>
              <a:ext uri="{FF2B5EF4-FFF2-40B4-BE49-F238E27FC236}">
                <a16:creationId xmlns:a16="http://schemas.microsoft.com/office/drawing/2014/main" id="{2D59C8F2-4A50-E88E-BBE6-30783DD469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CCE810-F5E0-2286-C242-B0F6C4B08B5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00586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5C023-B0DC-CCC9-DE5E-DFBC82C0B7EC}"/>
              </a:ext>
            </a:extLst>
          </p:cNvPr>
          <p:cNvSpPr>
            <a:spLocks noGrp="1"/>
          </p:cNvSpPr>
          <p:nvPr>
            <p:ph type="dt" sz="half" idx="10"/>
          </p:nvPr>
        </p:nvSpPr>
        <p:spPr/>
        <p:txBody>
          <a:bodyPr/>
          <a:lstStyle/>
          <a:p>
            <a:fld id="{F94A4E9F-574E-47FF-B8E1-902C2102F6F6}" type="datetimeFigureOut">
              <a:rPr lang="en-US" smtClean="0"/>
              <a:t>9/8/2023</a:t>
            </a:fld>
            <a:endParaRPr lang="en-US"/>
          </a:p>
        </p:txBody>
      </p:sp>
      <p:sp>
        <p:nvSpPr>
          <p:cNvPr id="3" name="Footer Placeholder 2">
            <a:extLst>
              <a:ext uri="{FF2B5EF4-FFF2-40B4-BE49-F238E27FC236}">
                <a16:creationId xmlns:a16="http://schemas.microsoft.com/office/drawing/2014/main" id="{A5EE5D4C-1CE6-A787-10E9-7550BBDF8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EEC986-0E1C-6B48-0442-B18A338F2522}"/>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633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E3F2-4A57-6FCF-0291-266189E26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A00825-5F5C-C3F9-B196-DAD61D894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A202C5-C0C8-69E5-8140-870F9916A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296D5-9B3B-601C-7749-CB19B70805F8}"/>
              </a:ext>
            </a:extLst>
          </p:cNvPr>
          <p:cNvSpPr>
            <a:spLocks noGrp="1"/>
          </p:cNvSpPr>
          <p:nvPr>
            <p:ph type="dt" sz="half" idx="10"/>
          </p:nvPr>
        </p:nvSpPr>
        <p:spPr/>
        <p:txBody>
          <a:bodyPr/>
          <a:lstStyle/>
          <a:p>
            <a:fld id="{F94A4E9F-574E-47FF-B8E1-902C2102F6F6}" type="datetimeFigureOut">
              <a:rPr lang="en-US" smtClean="0"/>
              <a:t>9/8/2023</a:t>
            </a:fld>
            <a:endParaRPr lang="en-US"/>
          </a:p>
        </p:txBody>
      </p:sp>
      <p:sp>
        <p:nvSpPr>
          <p:cNvPr id="6" name="Footer Placeholder 5">
            <a:extLst>
              <a:ext uri="{FF2B5EF4-FFF2-40B4-BE49-F238E27FC236}">
                <a16:creationId xmlns:a16="http://schemas.microsoft.com/office/drawing/2014/main" id="{BD9197DD-47F6-C215-856B-5DB35AB0E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8949B-03A9-5EE5-63E0-8D78E948DF61}"/>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28306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9039-BC95-2FFA-DE20-F4C1F9D0D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6C6667-6FB4-ED04-A591-5716A80B2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83A18C8-3F79-4457-04FB-22AD497D8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41B1A-1340-B7F2-FFE8-71A45B31BFD6}"/>
              </a:ext>
            </a:extLst>
          </p:cNvPr>
          <p:cNvSpPr>
            <a:spLocks noGrp="1"/>
          </p:cNvSpPr>
          <p:nvPr>
            <p:ph type="dt" sz="half" idx="10"/>
          </p:nvPr>
        </p:nvSpPr>
        <p:spPr/>
        <p:txBody>
          <a:bodyPr/>
          <a:lstStyle/>
          <a:p>
            <a:fld id="{F94A4E9F-574E-47FF-B8E1-902C2102F6F6}" type="datetimeFigureOut">
              <a:rPr lang="en-US" smtClean="0"/>
              <a:t>9/8/2023</a:t>
            </a:fld>
            <a:endParaRPr lang="en-US"/>
          </a:p>
        </p:txBody>
      </p:sp>
      <p:sp>
        <p:nvSpPr>
          <p:cNvPr id="6" name="Footer Placeholder 5">
            <a:extLst>
              <a:ext uri="{FF2B5EF4-FFF2-40B4-BE49-F238E27FC236}">
                <a16:creationId xmlns:a16="http://schemas.microsoft.com/office/drawing/2014/main" id="{10C0AE63-06EF-45D0-9E44-A9EF5EB7B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D3E57-27EF-EE7C-ED84-6961B687E66E}"/>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61666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6022-9272-5B59-4234-5042FD477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9E928-1010-4371-7561-C7811E5D2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64199-F4F9-B2FF-4922-EEB1E205F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A4E9F-574E-47FF-B8E1-902C2102F6F6}" type="datetimeFigureOut">
              <a:rPr lang="en-US" smtClean="0"/>
              <a:t>9/8/2023</a:t>
            </a:fld>
            <a:endParaRPr lang="en-US"/>
          </a:p>
        </p:txBody>
      </p:sp>
      <p:sp>
        <p:nvSpPr>
          <p:cNvPr id="5" name="Footer Placeholder 4">
            <a:extLst>
              <a:ext uri="{FF2B5EF4-FFF2-40B4-BE49-F238E27FC236}">
                <a16:creationId xmlns:a16="http://schemas.microsoft.com/office/drawing/2014/main" id="{4528B7D5-8BF0-0F6D-C5F7-FE32F2C77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0CD60C-D8A6-B3B6-B21B-85F3B1878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AA1A1-5C2B-4162-8C64-435AD319C30B}" type="slidenum">
              <a:rPr lang="en-US" smtClean="0"/>
              <a:t>‹#›</a:t>
            </a:fld>
            <a:endParaRPr lang="en-US"/>
          </a:p>
        </p:txBody>
      </p:sp>
    </p:spTree>
    <p:extLst>
      <p:ext uri="{BB962C8B-B14F-4D97-AF65-F5344CB8AC3E}">
        <p14:creationId xmlns:p14="http://schemas.microsoft.com/office/powerpoint/2010/main" val="168460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6432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F71DDF8-C1AB-8F4B-E1AD-A3DCEA2D9087}"/>
              </a:ext>
            </a:extLst>
          </p:cNvPr>
          <p:cNvSpPr>
            <a:spLocks noGrp="1"/>
          </p:cNvSpPr>
          <p:nvPr>
            <p:ph idx="1"/>
          </p:nvPr>
        </p:nvSpPr>
        <p:spPr>
          <a:xfrm>
            <a:off x="390525" y="1885950"/>
            <a:ext cx="11410950" cy="4668010"/>
          </a:xfrm>
        </p:spPr>
        <p:txBody>
          <a:bodyPr>
            <a:normAutofit fontScale="92500" lnSpcReduction="10000"/>
          </a:bodyPr>
          <a:lstStyle/>
          <a:p>
            <a:r>
              <a:rPr lang="en-US" sz="4000" u="sng" dirty="0"/>
              <a:t>Disciples </a:t>
            </a:r>
            <a:r>
              <a:rPr lang="en-US" sz="4000" u="sng" dirty="0">
                <a:latin typeface="+mj-lt"/>
              </a:rPr>
              <a:t>ABIDE</a:t>
            </a:r>
            <a:r>
              <a:rPr lang="en-US" sz="4000" u="sng" dirty="0"/>
              <a:t> in Jesus’ words</a:t>
            </a:r>
          </a:p>
          <a:p>
            <a:pPr marL="457200" lvl="1" indent="0" algn="just">
              <a:buNone/>
            </a:pPr>
            <a:r>
              <a:rPr lang="en-US" sz="3000" dirty="0"/>
              <a:t>"If you continue in My word, then you are truly disciples of Mine…” – John 8:31</a:t>
            </a:r>
            <a:endParaRPr lang="en-US" sz="2800" dirty="0"/>
          </a:p>
          <a:p>
            <a:r>
              <a:rPr lang="en-US" sz="4000" u="sng" dirty="0"/>
              <a:t>Disciples </a:t>
            </a:r>
            <a:r>
              <a:rPr lang="en-US" sz="4000" u="sng" dirty="0">
                <a:latin typeface="+mj-lt"/>
              </a:rPr>
              <a:t>LOVE</a:t>
            </a:r>
            <a:r>
              <a:rPr lang="en-US" sz="4000" u="sng" dirty="0"/>
              <a:t> brethren</a:t>
            </a:r>
          </a:p>
          <a:p>
            <a:pPr marL="457200" lvl="1" indent="0" algn="just">
              <a:buNone/>
            </a:pPr>
            <a:r>
              <a:rPr lang="en-US" sz="3000" dirty="0"/>
              <a:t>"A new commandment I give to you, that you love one another, even as I have loved you, that you also love one another. By this all men will know that you are My disciples, if you have love for one another."  - John 13:34-35</a:t>
            </a:r>
          </a:p>
          <a:p>
            <a:r>
              <a:rPr lang="en-US" sz="4000" u="sng" dirty="0"/>
              <a:t>Disciples </a:t>
            </a:r>
            <a:r>
              <a:rPr lang="en-US" sz="4000" u="sng" dirty="0">
                <a:latin typeface="+mj-lt"/>
              </a:rPr>
              <a:t>BEAR</a:t>
            </a:r>
            <a:r>
              <a:rPr lang="en-US" sz="4000" u="sng" dirty="0"/>
              <a:t> much fruit</a:t>
            </a:r>
          </a:p>
          <a:p>
            <a:pPr marL="457200" lvl="1" indent="0" algn="just">
              <a:buNone/>
            </a:pPr>
            <a:r>
              <a:rPr lang="en-US" sz="3000" dirty="0"/>
              <a:t>"My Father is glorified by this, that you bear much fruit, and so prove to be My disciples. – John 15:8</a:t>
            </a:r>
          </a:p>
        </p:txBody>
      </p:sp>
    </p:spTree>
    <p:extLst>
      <p:ext uri="{BB962C8B-B14F-4D97-AF65-F5344CB8AC3E}">
        <p14:creationId xmlns:p14="http://schemas.microsoft.com/office/powerpoint/2010/main" val="1875655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E7D8CE-5D0D-906D-0BCA-967591E5FD02}"/>
              </a:ext>
            </a:extLst>
          </p:cNvPr>
          <p:cNvSpPr>
            <a:spLocks noGrp="1"/>
          </p:cNvSpPr>
          <p:nvPr>
            <p:ph type="title"/>
          </p:nvPr>
        </p:nvSpPr>
        <p:spPr>
          <a:xfrm>
            <a:off x="301487" y="150471"/>
            <a:ext cx="9965635" cy="717632"/>
          </a:xfrm>
        </p:spPr>
        <p:txBody>
          <a:bodyPr>
            <a:normAutofit/>
          </a:bodyPr>
          <a:lstStyle/>
          <a:p>
            <a:r>
              <a:rPr lang="en-US" dirty="0"/>
              <a:t>WHAT DOES DISCIPLESHIP COST?</a:t>
            </a:r>
          </a:p>
        </p:txBody>
      </p:sp>
      <p:sp>
        <p:nvSpPr>
          <p:cNvPr id="6" name="Rectangle 5">
            <a:extLst>
              <a:ext uri="{FF2B5EF4-FFF2-40B4-BE49-F238E27FC236}">
                <a16:creationId xmlns:a16="http://schemas.microsoft.com/office/drawing/2014/main" id="{CFC8C468-D0C3-39E3-1CB3-B13E0B92DF66}"/>
              </a:ext>
            </a:extLst>
          </p:cNvPr>
          <p:cNvSpPr/>
          <p:nvPr/>
        </p:nvSpPr>
        <p:spPr>
          <a:xfrm>
            <a:off x="949124" y="1597306"/>
            <a:ext cx="3588152" cy="324091"/>
          </a:xfrm>
          <a:prstGeom prst="rect">
            <a:avLst/>
          </a:prstGeom>
          <a:solidFill>
            <a:srgbClr val="00B0F0">
              <a:alpha val="6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73621D-1D0E-BFC1-8E74-868D30677797}"/>
              </a:ext>
            </a:extLst>
          </p:cNvPr>
          <p:cNvSpPr/>
          <p:nvPr/>
        </p:nvSpPr>
        <p:spPr>
          <a:xfrm>
            <a:off x="2594658" y="1981198"/>
            <a:ext cx="3588152" cy="324091"/>
          </a:xfrm>
          <a:prstGeom prst="rect">
            <a:avLst/>
          </a:prstGeom>
          <a:solidFill>
            <a:srgbClr val="00B0F0">
              <a:alpha val="6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CAF0EAD-00DE-49AA-4AC8-0FA92F408CF2}"/>
              </a:ext>
            </a:extLst>
          </p:cNvPr>
          <p:cNvSpPr/>
          <p:nvPr/>
        </p:nvSpPr>
        <p:spPr>
          <a:xfrm>
            <a:off x="5416951" y="5235612"/>
            <a:ext cx="4394983" cy="324091"/>
          </a:xfrm>
          <a:prstGeom prst="rect">
            <a:avLst/>
          </a:prstGeom>
          <a:solidFill>
            <a:srgbClr val="00B0F0">
              <a:alpha val="6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34D27183-E56E-8BD3-EEC3-6772903E2470}"/>
              </a:ext>
            </a:extLst>
          </p:cNvPr>
          <p:cNvSpPr>
            <a:spLocks noGrp="1"/>
          </p:cNvSpPr>
          <p:nvPr>
            <p:ph idx="1"/>
          </p:nvPr>
        </p:nvSpPr>
        <p:spPr>
          <a:xfrm>
            <a:off x="301487" y="769007"/>
            <a:ext cx="10254624" cy="5938522"/>
          </a:xfrm>
        </p:spPr>
        <p:txBody>
          <a:bodyPr>
            <a:noAutofit/>
          </a:bodyPr>
          <a:lstStyle/>
          <a:p>
            <a:pPr marL="0" indent="0" algn="just">
              <a:lnSpc>
                <a:spcPct val="100000"/>
              </a:lnSpc>
              <a:spcBef>
                <a:spcPts val="0"/>
              </a:spcBef>
              <a:buNone/>
            </a:pPr>
            <a:r>
              <a:rPr lang="en-US" sz="2400" baseline="30000" dirty="0"/>
              <a:t>26</a:t>
            </a:r>
            <a:r>
              <a:rPr lang="en-US" sz="2400" dirty="0"/>
              <a:t>"If anyone comes to Me, and does not hate his own father and mother and wife and children and brothers and sisters, yes, and even his own life, he cannot be My disciple. </a:t>
            </a:r>
            <a:r>
              <a:rPr lang="en-US" sz="2400" baseline="30000" dirty="0"/>
              <a:t>27</a:t>
            </a:r>
            <a:r>
              <a:rPr lang="en-US" sz="2400" dirty="0"/>
              <a:t>"Whoever does not carry his own cross and come after Me cannot be My disciple. </a:t>
            </a:r>
            <a:r>
              <a:rPr lang="en-US" sz="2400" baseline="30000" dirty="0"/>
              <a:t>28</a:t>
            </a:r>
            <a:r>
              <a:rPr lang="en-US" sz="2400" dirty="0"/>
              <a:t>"For which one of you, when he wants to build a tower, does not first sit down and calculate the cost to see if he has enough to complete it? </a:t>
            </a:r>
            <a:r>
              <a:rPr lang="en-US" sz="2400" baseline="30000" dirty="0"/>
              <a:t>29</a:t>
            </a:r>
            <a:r>
              <a:rPr lang="en-US" sz="2400" dirty="0"/>
              <a:t>"Otherwise, when he has laid a foundation and is not able to finish, all who observe it begin to ridicule him, </a:t>
            </a:r>
            <a:r>
              <a:rPr lang="en-US" sz="2400" baseline="30000" dirty="0"/>
              <a:t>30</a:t>
            </a:r>
            <a:r>
              <a:rPr lang="en-US" sz="2400" dirty="0"/>
              <a:t>saying, 'This man began to build and was not able to finish.’ </a:t>
            </a:r>
            <a:r>
              <a:rPr lang="en-US" sz="2400" baseline="30000" dirty="0"/>
              <a:t>31</a:t>
            </a:r>
            <a:r>
              <a:rPr lang="en-US" sz="2400" dirty="0"/>
              <a:t>"Or what king, when he sets out to meet another king in battle, will not first sit down and consider whether he is strong enough with ten thousand men to encounter the one coming against him with twenty thousand? </a:t>
            </a:r>
            <a:r>
              <a:rPr lang="en-US" sz="2400" baseline="30000" dirty="0"/>
              <a:t>32</a:t>
            </a:r>
            <a:r>
              <a:rPr lang="en-US" sz="2400" dirty="0"/>
              <a:t>"Or else, while the other is still far away, he sends a delegation and asks for terms of peace. </a:t>
            </a:r>
            <a:r>
              <a:rPr lang="en-US" sz="2400" baseline="30000" dirty="0"/>
              <a:t>33</a:t>
            </a:r>
            <a:r>
              <a:rPr lang="en-US" sz="2400" dirty="0"/>
              <a:t>"So then, none of you can be My disciple who does not give up all his own possessions. </a:t>
            </a:r>
          </a:p>
          <a:p>
            <a:pPr marL="0" indent="0" algn="just">
              <a:lnSpc>
                <a:spcPct val="100000"/>
              </a:lnSpc>
              <a:spcBef>
                <a:spcPts val="0"/>
              </a:spcBef>
              <a:buNone/>
            </a:pPr>
            <a:r>
              <a:rPr lang="en-US" sz="2400" dirty="0"/>
              <a:t>							         </a:t>
            </a:r>
            <a:r>
              <a:rPr lang="en-US" sz="3600" dirty="0"/>
              <a:t>Luke 14:26-33</a:t>
            </a:r>
            <a:endParaRPr lang="en-US" sz="2400" dirty="0"/>
          </a:p>
        </p:txBody>
      </p:sp>
    </p:spTree>
    <p:extLst>
      <p:ext uri="{BB962C8B-B14F-4D97-AF65-F5344CB8AC3E}">
        <p14:creationId xmlns:p14="http://schemas.microsoft.com/office/powerpoint/2010/main" val="986352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1303-8F62-A0BA-381D-DCAEF936306C}"/>
              </a:ext>
            </a:extLst>
          </p:cNvPr>
          <p:cNvSpPr>
            <a:spLocks noGrp="1"/>
          </p:cNvSpPr>
          <p:nvPr>
            <p:ph type="title"/>
          </p:nvPr>
        </p:nvSpPr>
        <p:spPr>
          <a:xfrm>
            <a:off x="838200" y="1866660"/>
            <a:ext cx="10515600" cy="934414"/>
          </a:xfrm>
        </p:spPr>
        <p:txBody>
          <a:bodyPr/>
          <a:lstStyle/>
          <a:p>
            <a:r>
              <a:rPr lang="en-US" dirty="0"/>
              <a:t>RECOGNIZING THE REWARD</a:t>
            </a:r>
          </a:p>
        </p:txBody>
      </p:sp>
      <p:sp>
        <p:nvSpPr>
          <p:cNvPr id="4" name="Rectangle 3">
            <a:extLst>
              <a:ext uri="{FF2B5EF4-FFF2-40B4-BE49-F238E27FC236}">
                <a16:creationId xmlns:a16="http://schemas.microsoft.com/office/drawing/2014/main" id="{A178F89F-0748-1D95-C998-DAF89D3D6F86}"/>
              </a:ext>
            </a:extLst>
          </p:cNvPr>
          <p:cNvSpPr/>
          <p:nvPr/>
        </p:nvSpPr>
        <p:spPr>
          <a:xfrm>
            <a:off x="1990845" y="3371125"/>
            <a:ext cx="5127585" cy="309623"/>
          </a:xfrm>
          <a:prstGeom prst="rect">
            <a:avLst/>
          </a:prstGeom>
          <a:solidFill>
            <a:srgbClr val="00B0F0">
              <a:alpha val="6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6" name="Rectangle 5">
            <a:extLst>
              <a:ext uri="{FF2B5EF4-FFF2-40B4-BE49-F238E27FC236}">
                <a16:creationId xmlns:a16="http://schemas.microsoft.com/office/drawing/2014/main" id="{707B717D-C15C-EC56-BD2B-81600F8656D2}"/>
              </a:ext>
            </a:extLst>
          </p:cNvPr>
          <p:cNvSpPr/>
          <p:nvPr/>
        </p:nvSpPr>
        <p:spPr>
          <a:xfrm>
            <a:off x="2002421" y="4273467"/>
            <a:ext cx="4872942" cy="309623"/>
          </a:xfrm>
          <a:prstGeom prst="rect">
            <a:avLst/>
          </a:prstGeom>
          <a:solidFill>
            <a:srgbClr val="00B0F0">
              <a:alpha val="6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3" name="Content Placeholder 2">
            <a:extLst>
              <a:ext uri="{FF2B5EF4-FFF2-40B4-BE49-F238E27FC236}">
                <a16:creationId xmlns:a16="http://schemas.microsoft.com/office/drawing/2014/main" id="{1C63EFE9-60A2-2039-97FA-8D1864E0186E}"/>
              </a:ext>
            </a:extLst>
          </p:cNvPr>
          <p:cNvSpPr>
            <a:spLocks noGrp="1"/>
          </p:cNvSpPr>
          <p:nvPr>
            <p:ph idx="1"/>
          </p:nvPr>
        </p:nvSpPr>
        <p:spPr>
          <a:xfrm>
            <a:off x="838200" y="2916819"/>
            <a:ext cx="10515600" cy="3588153"/>
          </a:xfrm>
        </p:spPr>
        <p:txBody>
          <a:bodyPr>
            <a:noAutofit/>
          </a:bodyPr>
          <a:lstStyle/>
          <a:p>
            <a:r>
              <a:rPr lang="en-US" dirty="0">
                <a:latin typeface="+mj-lt"/>
              </a:rPr>
              <a:t>Romans 5:9 </a:t>
            </a:r>
            <a:r>
              <a:rPr lang="en-US" dirty="0"/>
              <a:t>“…having now been justified by His blood, we shall be saved from the wrath of God through Him.”</a:t>
            </a:r>
          </a:p>
          <a:p>
            <a:r>
              <a:rPr lang="en-US" dirty="0">
                <a:latin typeface="+mj-lt"/>
              </a:rPr>
              <a:t>Revelation 21:1-8 </a:t>
            </a:r>
            <a:r>
              <a:rPr lang="en-US" dirty="0"/>
              <a:t>“Behold, the tabernacle of God is among men, and He will dwell among them, and they shall be His people, and God Himself will be among them, and He will wipe away every tear from their eyes; and there will no longer be any death; there will no longer be any mourning, or crying, or pain; the first things have passed away." </a:t>
            </a:r>
          </a:p>
        </p:txBody>
      </p:sp>
    </p:spTree>
    <p:extLst>
      <p:ext uri="{BB962C8B-B14F-4D97-AF65-F5344CB8AC3E}">
        <p14:creationId xmlns:p14="http://schemas.microsoft.com/office/powerpoint/2010/main" val="3404886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1303-8F62-A0BA-381D-DCAEF936306C}"/>
              </a:ext>
            </a:extLst>
          </p:cNvPr>
          <p:cNvSpPr>
            <a:spLocks noGrp="1"/>
          </p:cNvSpPr>
          <p:nvPr>
            <p:ph type="title"/>
          </p:nvPr>
        </p:nvSpPr>
        <p:spPr>
          <a:xfrm>
            <a:off x="838200" y="1866660"/>
            <a:ext cx="10515600" cy="934414"/>
          </a:xfrm>
        </p:spPr>
        <p:txBody>
          <a:bodyPr/>
          <a:lstStyle/>
          <a:p>
            <a:r>
              <a:rPr lang="en-US" dirty="0"/>
              <a:t>RECOGNIZING THE REWARD</a:t>
            </a:r>
          </a:p>
        </p:txBody>
      </p:sp>
      <p:sp>
        <p:nvSpPr>
          <p:cNvPr id="3" name="Content Placeholder 2">
            <a:extLst>
              <a:ext uri="{FF2B5EF4-FFF2-40B4-BE49-F238E27FC236}">
                <a16:creationId xmlns:a16="http://schemas.microsoft.com/office/drawing/2014/main" id="{1C63EFE9-60A2-2039-97FA-8D1864E0186E}"/>
              </a:ext>
            </a:extLst>
          </p:cNvPr>
          <p:cNvSpPr>
            <a:spLocks noGrp="1"/>
          </p:cNvSpPr>
          <p:nvPr>
            <p:ph idx="1"/>
          </p:nvPr>
        </p:nvSpPr>
        <p:spPr>
          <a:xfrm>
            <a:off x="838200" y="2916819"/>
            <a:ext cx="10515600" cy="3588153"/>
          </a:xfrm>
        </p:spPr>
        <p:txBody>
          <a:bodyPr>
            <a:noAutofit/>
          </a:bodyPr>
          <a:lstStyle/>
          <a:p>
            <a:r>
              <a:rPr lang="en-US" sz="4000" dirty="0">
                <a:latin typeface="+mj-lt"/>
              </a:rPr>
              <a:t>John 14:27 - Peace</a:t>
            </a:r>
          </a:p>
          <a:p>
            <a:r>
              <a:rPr lang="en-US" sz="4000" dirty="0">
                <a:latin typeface="+mj-lt"/>
              </a:rPr>
              <a:t>John 15:11 - Joy</a:t>
            </a:r>
          </a:p>
          <a:p>
            <a:r>
              <a:rPr lang="en-US" sz="4000" dirty="0">
                <a:latin typeface="+mj-lt"/>
              </a:rPr>
              <a:t>John 15:9 - Love</a:t>
            </a:r>
          </a:p>
          <a:p>
            <a:r>
              <a:rPr lang="en-US" sz="4000" dirty="0">
                <a:latin typeface="+mj-lt"/>
              </a:rPr>
              <a:t>Mark 10:28 - Community</a:t>
            </a:r>
            <a:endParaRPr lang="en-US" sz="4000" dirty="0"/>
          </a:p>
        </p:txBody>
      </p:sp>
    </p:spTree>
    <p:extLst>
      <p:ext uri="{BB962C8B-B14F-4D97-AF65-F5344CB8AC3E}">
        <p14:creationId xmlns:p14="http://schemas.microsoft.com/office/powerpoint/2010/main" val="2679441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9838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ticulat CF v2 Font Family (Default)">
      <a:majorFont>
        <a:latin typeface="Articulat CF v2 Heavy"/>
        <a:ea typeface=""/>
        <a:cs typeface=""/>
      </a:majorFont>
      <a:minorFont>
        <a:latin typeface="Articulat CF v2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23D366-0CD3-41D7-811E-B88B497BED53}" vid="{4B63EA86-E58C-4B7A-A5CB-DBDC09AC6495}"/>
    </a:ext>
  </a:extLst>
</a:theme>
</file>

<file path=docProps/app.xml><?xml version="1.0" encoding="utf-8"?>
<Properties xmlns="http://schemas.openxmlformats.org/officeDocument/2006/extended-properties" xmlns:vt="http://schemas.openxmlformats.org/officeDocument/2006/docPropsVTypes">
  <Template>WIDESCREEN Articulat CF v2 Font Family Default</Template>
  <TotalTime>41</TotalTime>
  <Words>468</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Articulat CF v2 Heavy</vt:lpstr>
      <vt:lpstr>Articulat CF v2 Medium</vt:lpstr>
      <vt:lpstr>Office Theme</vt:lpstr>
      <vt:lpstr>PowerPoint Presentation</vt:lpstr>
      <vt:lpstr>PowerPoint Presentation</vt:lpstr>
      <vt:lpstr>WHAT DOES DISCIPLESHIP COST?</vt:lpstr>
      <vt:lpstr>RECOGNIZING THE REWARD</vt:lpstr>
      <vt:lpstr>RECOGNIZING THE REWARD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Blevins</dc:creator>
  <cp:lastModifiedBy>Kyle Blevins</cp:lastModifiedBy>
  <cp:revision>1</cp:revision>
  <dcterms:created xsi:type="dcterms:W3CDTF">2023-09-08T19:45:08Z</dcterms:created>
  <dcterms:modified xsi:type="dcterms:W3CDTF">2023-09-08T20:27:01Z</dcterms:modified>
</cp:coreProperties>
</file>