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1" r:id="rId15"/>
    <p:sldId id="270"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D944-C191-2B0F-2B71-4CB1D0C563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E7811-379E-2653-77FA-83FB76DA4A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C346F3-B5B4-CCBF-8BD1-2464132DC16E}"/>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5" name="Footer Placeholder 4">
            <a:extLst>
              <a:ext uri="{FF2B5EF4-FFF2-40B4-BE49-F238E27FC236}">
                <a16:creationId xmlns:a16="http://schemas.microsoft.com/office/drawing/2014/main" id="{B9C37B33-6078-BE4D-53CB-A111A0204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38C00-A60B-2A65-B461-9867C2E57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3692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B317-39EB-6722-9471-31E93A640C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B3B7E9-9208-2A42-E44D-11821B41EC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9BB6C-9587-2037-5C74-EC84916531C2}"/>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5" name="Footer Placeholder 4">
            <a:extLst>
              <a:ext uri="{FF2B5EF4-FFF2-40B4-BE49-F238E27FC236}">
                <a16:creationId xmlns:a16="http://schemas.microsoft.com/office/drawing/2014/main" id="{2CBD6392-1664-BC58-1C4D-60F7C1791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DD5EE-ECBE-2694-FE79-88603E6FB17B}"/>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23204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AB608-1067-4DFA-2B64-CE4AA82B4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F2449-0EF4-084A-47B6-1CBCD3E91D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4E972-E5AE-B68A-6715-F549EE2E9A44}"/>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5" name="Footer Placeholder 4">
            <a:extLst>
              <a:ext uri="{FF2B5EF4-FFF2-40B4-BE49-F238E27FC236}">
                <a16:creationId xmlns:a16="http://schemas.microsoft.com/office/drawing/2014/main" id="{6B3695B2-28F3-DA36-D1EA-549DEDB7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BC13A-FBFC-741A-F12F-B74AEBC97F7C}"/>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21689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7355-BD78-AF4C-5523-E6E696356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46F33-FA58-F1F5-6153-5E3B32FD2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3CFA7-8E27-283C-A2DA-0688D88F2B3C}"/>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5" name="Footer Placeholder 4">
            <a:extLst>
              <a:ext uri="{FF2B5EF4-FFF2-40B4-BE49-F238E27FC236}">
                <a16:creationId xmlns:a16="http://schemas.microsoft.com/office/drawing/2014/main" id="{5D45972B-7413-392B-8FC1-2C5D060D6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7E670-5A2D-165E-7D1E-27FDFAACAAA7}"/>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00568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24E6-60C7-6B19-84AA-9001CE688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1C992-5E07-5BEE-CC76-342C6EAD8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8830D-7E81-44EB-0174-02EE7556EACB}"/>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5" name="Footer Placeholder 4">
            <a:extLst>
              <a:ext uri="{FF2B5EF4-FFF2-40B4-BE49-F238E27FC236}">
                <a16:creationId xmlns:a16="http://schemas.microsoft.com/office/drawing/2014/main" id="{FE399026-00A2-5091-802C-4EAEBD3F1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57E96-9B86-13D8-D99F-B34FFC7839EA}"/>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4359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692EF-73AE-8EF3-E2AF-AAF691EFA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FA570E-7937-16EB-5CAA-09C0F0914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9C50B3-8D82-4122-5B3A-8F9F8D9861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C81DA-C514-BF2E-50CD-2AB561911A95}"/>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6" name="Footer Placeholder 5">
            <a:extLst>
              <a:ext uri="{FF2B5EF4-FFF2-40B4-BE49-F238E27FC236}">
                <a16:creationId xmlns:a16="http://schemas.microsoft.com/office/drawing/2014/main" id="{BED14834-C4C9-7063-31AF-6CC1655DE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4962F-27B7-B808-C5E8-5BB56471A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72239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D06B-21DF-0584-D9AE-D36B084C6C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C9622E-0BB7-82D5-17E2-B2DC6FF9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4EDCB-185A-E555-2348-C9CF9D8F21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1F42F-A828-5A7B-B0F7-FBF5AEF5B1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A259C-AA66-87ED-85AD-518B4705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CE8ADA-2423-C113-A789-D1D4441E2CDD}"/>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8" name="Footer Placeholder 7">
            <a:extLst>
              <a:ext uri="{FF2B5EF4-FFF2-40B4-BE49-F238E27FC236}">
                <a16:creationId xmlns:a16="http://schemas.microsoft.com/office/drawing/2014/main" id="{A78251AA-2C13-364D-2E33-6BE022201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54D0A7-C366-D0D9-A1EA-BA1F3637E24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7107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AAA6-96BE-2868-3CA6-622F50E537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20BF85-4D86-B9A9-8061-82B5D7380CBF}"/>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4" name="Footer Placeholder 3">
            <a:extLst>
              <a:ext uri="{FF2B5EF4-FFF2-40B4-BE49-F238E27FC236}">
                <a16:creationId xmlns:a16="http://schemas.microsoft.com/office/drawing/2014/main" id="{2D59C8F2-4A50-E88E-BBE6-30783DD46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CCE810-F5E0-2286-C242-B0F6C4B08B5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00586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5C023-B0DC-CCC9-DE5E-DFBC82C0B7EC}"/>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3" name="Footer Placeholder 2">
            <a:extLst>
              <a:ext uri="{FF2B5EF4-FFF2-40B4-BE49-F238E27FC236}">
                <a16:creationId xmlns:a16="http://schemas.microsoft.com/office/drawing/2014/main" id="{A5EE5D4C-1CE6-A787-10E9-7550BBDF81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EC986-0E1C-6B48-0442-B18A338F2522}"/>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6338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E3F2-4A57-6FCF-0291-266189E263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A00825-5F5C-C3F9-B196-DAD61D894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A202C5-C0C8-69E5-8140-870F9916A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296D5-9B3B-601C-7749-CB19B70805F8}"/>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6" name="Footer Placeholder 5">
            <a:extLst>
              <a:ext uri="{FF2B5EF4-FFF2-40B4-BE49-F238E27FC236}">
                <a16:creationId xmlns:a16="http://schemas.microsoft.com/office/drawing/2014/main" id="{BD9197DD-47F6-C215-856B-5DB35AB0E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8949B-03A9-5EE5-63E0-8D78E948DF61}"/>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28306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9039-BC95-2FFA-DE20-F4C1F9D0D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6C6667-6FB4-ED04-A591-5716A80B2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83A18C8-3F79-4457-04FB-22AD497D8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D41B1A-1340-B7F2-FFE8-71A45B31BFD6}"/>
              </a:ext>
            </a:extLst>
          </p:cNvPr>
          <p:cNvSpPr>
            <a:spLocks noGrp="1"/>
          </p:cNvSpPr>
          <p:nvPr>
            <p:ph type="dt" sz="half" idx="10"/>
          </p:nvPr>
        </p:nvSpPr>
        <p:spPr/>
        <p:txBody>
          <a:bodyPr/>
          <a:lstStyle/>
          <a:p>
            <a:fld id="{F94A4E9F-574E-47FF-B8E1-902C2102F6F6}" type="datetimeFigureOut">
              <a:rPr lang="en-US" smtClean="0"/>
              <a:t>5/25/2023</a:t>
            </a:fld>
            <a:endParaRPr lang="en-US"/>
          </a:p>
        </p:txBody>
      </p:sp>
      <p:sp>
        <p:nvSpPr>
          <p:cNvPr id="6" name="Footer Placeholder 5">
            <a:extLst>
              <a:ext uri="{FF2B5EF4-FFF2-40B4-BE49-F238E27FC236}">
                <a16:creationId xmlns:a16="http://schemas.microsoft.com/office/drawing/2014/main" id="{10C0AE63-06EF-45D0-9E44-A9EF5EB7B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D3E57-27EF-EE7C-ED84-6961B687E66E}"/>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61666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E6022-9272-5B59-4234-5042FD477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9E928-1010-4371-7561-C7811E5D20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64199-F4F9-B2FF-4922-EEB1E205F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A4E9F-574E-47FF-B8E1-902C2102F6F6}" type="datetimeFigureOut">
              <a:rPr lang="en-US" smtClean="0"/>
              <a:t>5/25/2023</a:t>
            </a:fld>
            <a:endParaRPr lang="en-US"/>
          </a:p>
        </p:txBody>
      </p:sp>
      <p:sp>
        <p:nvSpPr>
          <p:cNvPr id="5" name="Footer Placeholder 4">
            <a:extLst>
              <a:ext uri="{FF2B5EF4-FFF2-40B4-BE49-F238E27FC236}">
                <a16:creationId xmlns:a16="http://schemas.microsoft.com/office/drawing/2014/main" id="{4528B7D5-8BF0-0F6D-C5F7-FE32F2C77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CD60C-D8A6-B3B6-B21B-85F3B1878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AA1A1-5C2B-4162-8C64-435AD319C30B}" type="slidenum">
              <a:rPr lang="en-US" smtClean="0"/>
              <a:t>‹#›</a:t>
            </a:fld>
            <a:endParaRPr lang="en-US"/>
          </a:p>
        </p:txBody>
      </p:sp>
    </p:spTree>
    <p:extLst>
      <p:ext uri="{BB962C8B-B14F-4D97-AF65-F5344CB8AC3E}">
        <p14:creationId xmlns:p14="http://schemas.microsoft.com/office/powerpoint/2010/main" val="168460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6548" y="1235558"/>
            <a:ext cx="7798904" cy="4386884"/>
          </a:xfrm>
          <a:prstGeom prst="rect">
            <a:avLst/>
          </a:prstGeom>
        </p:spPr>
      </p:pic>
    </p:spTree>
    <p:extLst>
      <p:ext uri="{BB962C8B-B14F-4D97-AF65-F5344CB8AC3E}">
        <p14:creationId xmlns:p14="http://schemas.microsoft.com/office/powerpoint/2010/main" val="407643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OUR WORSHIP</a:t>
            </a:r>
          </a:p>
        </p:txBody>
      </p:sp>
      <p:sp>
        <p:nvSpPr>
          <p:cNvPr id="5" name="TextBox 4">
            <a:extLst>
              <a:ext uri="{FF2B5EF4-FFF2-40B4-BE49-F238E27FC236}">
                <a16:creationId xmlns:a16="http://schemas.microsoft.com/office/drawing/2014/main" id="{0356EF79-CF75-FA5D-16C8-D9FA57CCBCD4}"/>
              </a:ext>
            </a:extLst>
          </p:cNvPr>
          <p:cNvSpPr txBox="1"/>
          <p:nvPr/>
        </p:nvSpPr>
        <p:spPr>
          <a:xfrm>
            <a:off x="413658" y="1686717"/>
            <a:ext cx="11364684" cy="3970318"/>
          </a:xfrm>
          <a:prstGeom prst="rect">
            <a:avLst/>
          </a:prstGeom>
          <a:noFill/>
        </p:spPr>
        <p:txBody>
          <a:bodyPr wrap="square" rtlCol="0">
            <a:spAutoFit/>
          </a:bodyPr>
          <a:lstStyle/>
          <a:p>
            <a:pPr marL="457200" indent="-457200">
              <a:buFont typeface="Arial" panose="020B0604020202020204" pitchFamily="34" charset="0"/>
              <a:buChar char="•"/>
            </a:pPr>
            <a:r>
              <a:rPr lang="en-US" sz="3600" dirty="0"/>
              <a:t>Worshipping our </a:t>
            </a:r>
            <a:r>
              <a:rPr lang="en-US" sz="3600" dirty="0">
                <a:latin typeface="+mj-lt"/>
              </a:rPr>
              <a:t>ABILITY</a:t>
            </a:r>
          </a:p>
          <a:p>
            <a:r>
              <a:rPr lang="en-US" sz="3600" dirty="0">
                <a:latin typeface="+mj-lt"/>
              </a:rPr>
              <a:t>Genesis 12:7 </a:t>
            </a:r>
            <a:r>
              <a:rPr lang="en-US" sz="3600" dirty="0"/>
              <a:t>Abraham promised descendants</a:t>
            </a:r>
          </a:p>
          <a:p>
            <a:r>
              <a:rPr lang="en-US" sz="3600" dirty="0">
                <a:latin typeface="+mj-lt"/>
              </a:rPr>
              <a:t>Genesis 26:24-25 </a:t>
            </a:r>
            <a:r>
              <a:rPr lang="en-US" sz="3600" dirty="0"/>
              <a:t>God renews covenant with Isaac</a:t>
            </a:r>
            <a:endParaRPr lang="en-US" sz="3600" dirty="0">
              <a:latin typeface="+mj-lt"/>
            </a:endParaRPr>
          </a:p>
          <a:p>
            <a:r>
              <a:rPr lang="en-US" sz="3600" dirty="0">
                <a:latin typeface="+mj-lt"/>
              </a:rPr>
              <a:t>Genesis 35:7 </a:t>
            </a:r>
            <a:r>
              <a:rPr lang="en-US" sz="3600" dirty="0"/>
              <a:t>God reveals Himself to Jacob</a:t>
            </a:r>
            <a:endParaRPr lang="en-US" sz="3600" dirty="0">
              <a:latin typeface="+mj-lt"/>
            </a:endParaRPr>
          </a:p>
          <a:p>
            <a:r>
              <a:rPr lang="en-US" sz="3600" dirty="0">
                <a:latin typeface="+mj-lt"/>
              </a:rPr>
              <a:t>Exodus 17:15-16 </a:t>
            </a:r>
            <a:r>
              <a:rPr lang="en-US" sz="3600" dirty="0"/>
              <a:t>Moses remembers God’s promises</a:t>
            </a:r>
            <a:endParaRPr lang="en-US" sz="3600" dirty="0">
              <a:latin typeface="+mj-lt"/>
            </a:endParaRPr>
          </a:p>
          <a:p>
            <a:r>
              <a:rPr lang="en-US" sz="3600" dirty="0">
                <a:latin typeface="+mj-lt"/>
              </a:rPr>
              <a:t>Joshua 8:30 </a:t>
            </a:r>
            <a:r>
              <a:rPr lang="en-US" sz="3600" dirty="0"/>
              <a:t>Israel experiences victory at Ai</a:t>
            </a:r>
            <a:endParaRPr lang="en-US" sz="3600" dirty="0">
              <a:latin typeface="+mj-lt"/>
            </a:endParaRPr>
          </a:p>
          <a:p>
            <a:endParaRPr lang="en-US" sz="3600" dirty="0">
              <a:latin typeface="+mj-lt"/>
            </a:endParaRPr>
          </a:p>
        </p:txBody>
      </p:sp>
    </p:spTree>
    <p:extLst>
      <p:ext uri="{BB962C8B-B14F-4D97-AF65-F5344CB8AC3E}">
        <p14:creationId xmlns:p14="http://schemas.microsoft.com/office/powerpoint/2010/main" val="2580821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000"/>
                                        <p:tgtEl>
                                          <p:spTgt spid="5">
                                            <p:txEl>
                                              <p:pRg st="4" end="4"/>
                                            </p:txEl>
                                          </p:spTgt>
                                        </p:tgtEl>
                                      </p:cBhvr>
                                    </p:animEffect>
                                    <p:anim calcmode="lin" valueType="num">
                                      <p:cBhvr>
                                        <p:cTn id="3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1000"/>
                                        <p:tgtEl>
                                          <p:spTgt spid="5">
                                            <p:txEl>
                                              <p:pRg st="5" end="5"/>
                                            </p:txEl>
                                          </p:spTgt>
                                        </p:tgtEl>
                                      </p:cBhvr>
                                    </p:animEffect>
                                    <p:anim calcmode="lin" valueType="num">
                                      <p:cBhvr>
                                        <p:cTn id="3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OUR WORSHIP</a:t>
            </a:r>
          </a:p>
        </p:txBody>
      </p:sp>
      <p:sp>
        <p:nvSpPr>
          <p:cNvPr id="5" name="TextBox 4">
            <a:extLst>
              <a:ext uri="{FF2B5EF4-FFF2-40B4-BE49-F238E27FC236}">
                <a16:creationId xmlns:a16="http://schemas.microsoft.com/office/drawing/2014/main" id="{0356EF79-CF75-FA5D-16C8-D9FA57CCBCD4}"/>
              </a:ext>
            </a:extLst>
          </p:cNvPr>
          <p:cNvSpPr txBox="1"/>
          <p:nvPr/>
        </p:nvSpPr>
        <p:spPr>
          <a:xfrm>
            <a:off x="413658" y="1686717"/>
            <a:ext cx="11364684" cy="4708981"/>
          </a:xfrm>
          <a:prstGeom prst="rect">
            <a:avLst/>
          </a:prstGeom>
          <a:noFill/>
        </p:spPr>
        <p:txBody>
          <a:bodyPr wrap="square" rtlCol="0">
            <a:spAutoFit/>
          </a:bodyPr>
          <a:lstStyle/>
          <a:p>
            <a:pPr marL="457200" indent="-457200">
              <a:buFont typeface="Arial" panose="020B0604020202020204" pitchFamily="34" charset="0"/>
              <a:buChar char="•"/>
            </a:pPr>
            <a:r>
              <a:rPr lang="en-US" sz="3600" dirty="0"/>
              <a:t>Worshipping our </a:t>
            </a:r>
            <a:r>
              <a:rPr lang="en-US" sz="3600" dirty="0">
                <a:latin typeface="+mj-lt"/>
              </a:rPr>
              <a:t>ABILITY</a:t>
            </a:r>
          </a:p>
          <a:p>
            <a:pPr marL="457200" indent="-457200">
              <a:buFont typeface="Arial" panose="020B0604020202020204" pitchFamily="34" charset="0"/>
              <a:buChar char="•"/>
            </a:pPr>
            <a:r>
              <a:rPr lang="en-US" sz="3600" dirty="0"/>
              <a:t>Worshipping our submission to </a:t>
            </a:r>
            <a:r>
              <a:rPr lang="en-US" sz="3600" dirty="0">
                <a:latin typeface="+mj-lt"/>
              </a:rPr>
              <a:t>AUTHORITY</a:t>
            </a:r>
          </a:p>
          <a:p>
            <a:pPr algn="ctr"/>
            <a:r>
              <a:rPr lang="en-US" sz="3600" dirty="0">
                <a:latin typeface="+mj-lt"/>
              </a:rPr>
              <a:t>Luke 17:7-10</a:t>
            </a:r>
          </a:p>
          <a:p>
            <a:pPr algn="ctr"/>
            <a:r>
              <a:rPr lang="en-US" sz="2400" dirty="0"/>
              <a:t>"Which of you, having a slave plowing or tending sheep, will say to him when he has come in from the field, 'Come immediately and sit down to eat'? "But will he not say to him, 'Prepare something for me to eat, and properly clothe yourself and serve me while I eat and drink; and afterward you may eat and drink'? "He does not thank the slave because he did the things which were commanded, does he? "So you too, when you do all the things which are commanded you, say, 'We are unworthy slaves; </a:t>
            </a:r>
            <a:r>
              <a:rPr lang="en-US" sz="2400" dirty="0">
                <a:latin typeface="+mj-lt"/>
              </a:rPr>
              <a:t>we have done only that which we ought to have done.</a:t>
            </a:r>
            <a:r>
              <a:rPr lang="en-US" sz="2400" dirty="0"/>
              <a:t>'"</a:t>
            </a:r>
          </a:p>
        </p:txBody>
      </p:sp>
    </p:spTree>
    <p:extLst>
      <p:ext uri="{BB962C8B-B14F-4D97-AF65-F5344CB8AC3E}">
        <p14:creationId xmlns:p14="http://schemas.microsoft.com/office/powerpoint/2010/main" val="267721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OUR BAPTISM</a:t>
            </a:r>
          </a:p>
        </p:txBody>
      </p:sp>
      <p:sp>
        <p:nvSpPr>
          <p:cNvPr id="5" name="TextBox 4">
            <a:extLst>
              <a:ext uri="{FF2B5EF4-FFF2-40B4-BE49-F238E27FC236}">
                <a16:creationId xmlns:a16="http://schemas.microsoft.com/office/drawing/2014/main" id="{0356EF79-CF75-FA5D-16C8-D9FA57CCBCD4}"/>
              </a:ext>
            </a:extLst>
          </p:cNvPr>
          <p:cNvSpPr txBox="1"/>
          <p:nvPr/>
        </p:nvSpPr>
        <p:spPr>
          <a:xfrm>
            <a:off x="413658" y="1686717"/>
            <a:ext cx="11364684" cy="3662541"/>
          </a:xfrm>
          <a:prstGeom prst="rect">
            <a:avLst/>
          </a:prstGeom>
          <a:noFill/>
        </p:spPr>
        <p:txBody>
          <a:bodyPr wrap="square" rtlCol="0">
            <a:spAutoFit/>
          </a:bodyPr>
          <a:lstStyle/>
          <a:p>
            <a:pPr algn="ctr"/>
            <a:r>
              <a:rPr lang="en-US" sz="3600" dirty="0">
                <a:latin typeface="+mj-lt"/>
              </a:rPr>
              <a:t>Numbers 21:4-9</a:t>
            </a:r>
          </a:p>
          <a:p>
            <a:r>
              <a:rPr lang="en-US" sz="2800" dirty="0"/>
              <a:t>Then they set out from Mount </a:t>
            </a:r>
            <a:r>
              <a:rPr lang="en-US" sz="2800" dirty="0" err="1"/>
              <a:t>Hor</a:t>
            </a:r>
            <a:r>
              <a:rPr lang="en-US" sz="2800" dirty="0"/>
              <a:t> by the way of the Red Sea, to go around the land of Edom; and the people became impatient because of the journey. The people spoke against God and Moses, "Why have you brought us up out of Egypt to die in the wilderness? For there is no food and no water, and we loathe this miserable food." The LORD sent fiery serpents among the people and they bit the people, so that many people of Israel died. So the people came to Moses and said…”</a:t>
            </a:r>
            <a:endParaRPr lang="en-US" sz="3600" dirty="0"/>
          </a:p>
        </p:txBody>
      </p:sp>
    </p:spTree>
    <p:extLst>
      <p:ext uri="{BB962C8B-B14F-4D97-AF65-F5344CB8AC3E}">
        <p14:creationId xmlns:p14="http://schemas.microsoft.com/office/powerpoint/2010/main" val="1213785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OUR BAPTISM</a:t>
            </a:r>
          </a:p>
        </p:txBody>
      </p:sp>
      <p:sp>
        <p:nvSpPr>
          <p:cNvPr id="5" name="TextBox 4">
            <a:extLst>
              <a:ext uri="{FF2B5EF4-FFF2-40B4-BE49-F238E27FC236}">
                <a16:creationId xmlns:a16="http://schemas.microsoft.com/office/drawing/2014/main" id="{0356EF79-CF75-FA5D-16C8-D9FA57CCBCD4}"/>
              </a:ext>
            </a:extLst>
          </p:cNvPr>
          <p:cNvSpPr txBox="1"/>
          <p:nvPr/>
        </p:nvSpPr>
        <p:spPr>
          <a:xfrm>
            <a:off x="413658" y="1686717"/>
            <a:ext cx="11364684" cy="4093428"/>
          </a:xfrm>
          <a:prstGeom prst="rect">
            <a:avLst/>
          </a:prstGeom>
          <a:noFill/>
        </p:spPr>
        <p:txBody>
          <a:bodyPr wrap="square" rtlCol="0">
            <a:spAutoFit/>
          </a:bodyPr>
          <a:lstStyle/>
          <a:p>
            <a:pPr algn="ctr"/>
            <a:r>
              <a:rPr lang="en-US" sz="3600" dirty="0">
                <a:latin typeface="+mj-lt"/>
              </a:rPr>
              <a:t>Numbers 21:4-9</a:t>
            </a:r>
          </a:p>
          <a:p>
            <a:r>
              <a:rPr lang="en-US" sz="2800" dirty="0"/>
              <a:t>"We have sinned, because we have spoken against the LORD and you; intercede with the LORD, that He may remove the serpents from us." And Moses interceded for the people. Then the LORD said to Moses, "Make a fiery serpent, and set it on a standard; and it shall come about, that everyone who is bitten, when he looks at it, he will live." And Moses made a bronze serpent and set it on the standard; and it came about, that if a serpent bit any man, when he looked to the bronze serpent, he lived.</a:t>
            </a:r>
            <a:endParaRPr lang="en-US" sz="3600" dirty="0"/>
          </a:p>
        </p:txBody>
      </p:sp>
    </p:spTree>
    <p:extLst>
      <p:ext uri="{BB962C8B-B14F-4D97-AF65-F5344CB8AC3E}">
        <p14:creationId xmlns:p14="http://schemas.microsoft.com/office/powerpoint/2010/main" val="18269639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OUR BAPTISM</a:t>
            </a:r>
          </a:p>
        </p:txBody>
      </p:sp>
      <p:sp>
        <p:nvSpPr>
          <p:cNvPr id="5" name="TextBox 4">
            <a:extLst>
              <a:ext uri="{FF2B5EF4-FFF2-40B4-BE49-F238E27FC236}">
                <a16:creationId xmlns:a16="http://schemas.microsoft.com/office/drawing/2014/main" id="{0356EF79-CF75-FA5D-16C8-D9FA57CCBCD4}"/>
              </a:ext>
            </a:extLst>
          </p:cNvPr>
          <p:cNvSpPr txBox="1"/>
          <p:nvPr/>
        </p:nvSpPr>
        <p:spPr>
          <a:xfrm>
            <a:off x="413658" y="1686717"/>
            <a:ext cx="11364684" cy="3108543"/>
          </a:xfrm>
          <a:prstGeom prst="rect">
            <a:avLst/>
          </a:prstGeom>
          <a:noFill/>
        </p:spPr>
        <p:txBody>
          <a:bodyPr wrap="square" rtlCol="0">
            <a:spAutoFit/>
          </a:bodyPr>
          <a:lstStyle/>
          <a:p>
            <a:pPr algn="ctr"/>
            <a:r>
              <a:rPr lang="en-US" sz="3600" dirty="0">
                <a:latin typeface="+mj-lt"/>
              </a:rPr>
              <a:t>II Kings 18:4</a:t>
            </a:r>
          </a:p>
          <a:p>
            <a:r>
              <a:rPr lang="en-US" sz="3200" dirty="0"/>
              <a:t>He removed the high places and broke down the sacred pillars and cut down the Asherah. He also broke in pieces the bronze serpent that Moses had made, for until those days the sons of Israel burned incense to it; and it was called Nehushtan.</a:t>
            </a:r>
            <a:endParaRPr lang="en-US" sz="4000" dirty="0"/>
          </a:p>
        </p:txBody>
      </p:sp>
    </p:spTree>
    <p:extLst>
      <p:ext uri="{BB962C8B-B14F-4D97-AF65-F5344CB8AC3E}">
        <p14:creationId xmlns:p14="http://schemas.microsoft.com/office/powerpoint/2010/main" val="18887256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OUR BAPTISM</a:t>
            </a:r>
          </a:p>
        </p:txBody>
      </p:sp>
      <p:sp>
        <p:nvSpPr>
          <p:cNvPr id="3" name="TextBox 2">
            <a:extLst>
              <a:ext uri="{FF2B5EF4-FFF2-40B4-BE49-F238E27FC236}">
                <a16:creationId xmlns:a16="http://schemas.microsoft.com/office/drawing/2014/main" id="{999D6C02-525A-D1D0-2051-1881BF63F621}"/>
              </a:ext>
            </a:extLst>
          </p:cNvPr>
          <p:cNvSpPr txBox="1"/>
          <p:nvPr/>
        </p:nvSpPr>
        <p:spPr>
          <a:xfrm>
            <a:off x="413658" y="1670180"/>
            <a:ext cx="11364684"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a:t>Baptism is </a:t>
            </a:r>
            <a:r>
              <a:rPr lang="en-US" sz="3600" dirty="0">
                <a:latin typeface="+mj-lt"/>
              </a:rPr>
              <a:t>NECESSARY </a:t>
            </a:r>
            <a:r>
              <a:rPr lang="en-US" sz="3600" dirty="0"/>
              <a:t>for salvation</a:t>
            </a:r>
          </a:p>
          <a:p>
            <a:pPr marL="285750" indent="-285750">
              <a:buFont typeface="Arial" panose="020B0604020202020204" pitchFamily="34" charset="0"/>
              <a:buChar char="•"/>
            </a:pPr>
            <a:r>
              <a:rPr lang="en-US" sz="3600" dirty="0"/>
              <a:t>Our trust in our salvation must </a:t>
            </a:r>
            <a:r>
              <a:rPr lang="en-US" sz="3600" dirty="0">
                <a:latin typeface="+mj-lt"/>
              </a:rPr>
              <a:t>ALWAYS </a:t>
            </a:r>
            <a:r>
              <a:rPr lang="en-US" sz="3600" dirty="0"/>
              <a:t>be in the 3</a:t>
            </a:r>
            <a:r>
              <a:rPr lang="en-US" sz="3600" baseline="30000" dirty="0"/>
              <a:t>rd</a:t>
            </a:r>
            <a:r>
              <a:rPr lang="en-US" sz="3600" dirty="0"/>
              <a:t> person!</a:t>
            </a:r>
          </a:p>
          <a:p>
            <a:pPr marL="285750" indent="-285750">
              <a:buFont typeface="Arial" panose="020B0604020202020204" pitchFamily="34" charset="0"/>
              <a:buChar char="•"/>
            </a:pPr>
            <a:r>
              <a:rPr lang="en-US" sz="3600" dirty="0"/>
              <a:t>I am </a:t>
            </a:r>
            <a:r>
              <a:rPr lang="en-US" sz="3600" dirty="0">
                <a:latin typeface="+mj-lt"/>
              </a:rPr>
              <a:t>SAVED</a:t>
            </a:r>
            <a:r>
              <a:rPr lang="en-US" sz="3600" dirty="0"/>
              <a:t> because </a:t>
            </a:r>
            <a:r>
              <a:rPr lang="en-US" sz="3600" dirty="0">
                <a:latin typeface="+mj-lt"/>
              </a:rPr>
              <a:t>GOD</a:t>
            </a:r>
            <a:r>
              <a:rPr lang="en-US" sz="3600" dirty="0"/>
              <a:t> by </a:t>
            </a:r>
            <a:r>
              <a:rPr lang="en-US" sz="3600" dirty="0">
                <a:latin typeface="+mj-lt"/>
              </a:rPr>
              <a:t>GRACE</a:t>
            </a:r>
            <a:r>
              <a:rPr lang="en-US" sz="3600" dirty="0"/>
              <a:t> through </a:t>
            </a:r>
            <a:r>
              <a:rPr lang="en-US" sz="3600" dirty="0">
                <a:latin typeface="+mj-lt"/>
              </a:rPr>
              <a:t>FAITH </a:t>
            </a:r>
            <a:r>
              <a:rPr lang="en-US" sz="3600" dirty="0"/>
              <a:t>has saved me!</a:t>
            </a:r>
            <a:endParaRPr lang="en-US" sz="3200" dirty="0"/>
          </a:p>
        </p:txBody>
      </p:sp>
    </p:spTree>
    <p:extLst>
      <p:ext uri="{BB962C8B-B14F-4D97-AF65-F5344CB8AC3E}">
        <p14:creationId xmlns:p14="http://schemas.microsoft.com/office/powerpoint/2010/main" val="31018982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0816" y="320457"/>
            <a:ext cx="2550368" cy="1448288"/>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1671353"/>
            <a:ext cx="11364684" cy="1107996"/>
          </a:xfrm>
          <a:prstGeom prst="rect">
            <a:avLst/>
          </a:prstGeom>
          <a:noFill/>
        </p:spPr>
        <p:txBody>
          <a:bodyPr wrap="square" rtlCol="0">
            <a:spAutoFit/>
          </a:bodyPr>
          <a:lstStyle/>
          <a:p>
            <a:pPr algn="ctr"/>
            <a:r>
              <a:rPr lang="en-US" sz="6600" dirty="0">
                <a:latin typeface="+mj-lt"/>
              </a:rPr>
              <a:t>IDOLATRY IN THE CHURCH</a:t>
            </a:r>
          </a:p>
        </p:txBody>
      </p:sp>
      <p:sp>
        <p:nvSpPr>
          <p:cNvPr id="3" name="TextBox 2">
            <a:extLst>
              <a:ext uri="{FF2B5EF4-FFF2-40B4-BE49-F238E27FC236}">
                <a16:creationId xmlns:a16="http://schemas.microsoft.com/office/drawing/2014/main" id="{625E9931-71C6-789E-4195-F3C84E501E5C}"/>
              </a:ext>
            </a:extLst>
          </p:cNvPr>
          <p:cNvSpPr txBox="1"/>
          <p:nvPr/>
        </p:nvSpPr>
        <p:spPr>
          <a:xfrm>
            <a:off x="413658" y="2574076"/>
            <a:ext cx="11364683" cy="3416320"/>
          </a:xfrm>
          <a:prstGeom prst="rect">
            <a:avLst/>
          </a:prstGeom>
          <a:noFill/>
        </p:spPr>
        <p:txBody>
          <a:bodyPr wrap="square" rtlCol="0">
            <a:spAutoFit/>
          </a:bodyPr>
          <a:lstStyle/>
          <a:p>
            <a:pPr algn="ctr"/>
            <a:r>
              <a:rPr lang="en-US" sz="3600" dirty="0">
                <a:latin typeface="+mj-lt"/>
              </a:rPr>
              <a:t>Ephesians 3:20-21</a:t>
            </a:r>
          </a:p>
          <a:p>
            <a:r>
              <a:rPr lang="en-US" sz="3600" dirty="0"/>
              <a:t>Now to Him who is able to do far more abundantly beyond all that we ask or think, according to the power that works within us, to Him be the glory in the church and in Christ Jesus to all generations forever and ever.</a:t>
            </a:r>
          </a:p>
        </p:txBody>
      </p:sp>
      <p:sp>
        <p:nvSpPr>
          <p:cNvPr id="4" name="TextBox 3">
            <a:extLst>
              <a:ext uri="{FF2B5EF4-FFF2-40B4-BE49-F238E27FC236}">
                <a16:creationId xmlns:a16="http://schemas.microsoft.com/office/drawing/2014/main" id="{EEB4DBAD-2BFE-2F7A-26BD-514B56EE031B}"/>
              </a:ext>
            </a:extLst>
          </p:cNvPr>
          <p:cNvSpPr txBox="1"/>
          <p:nvPr/>
        </p:nvSpPr>
        <p:spPr>
          <a:xfrm>
            <a:off x="5199760" y="5505062"/>
            <a:ext cx="1792478" cy="646331"/>
          </a:xfrm>
          <a:prstGeom prst="rect">
            <a:avLst/>
          </a:prstGeom>
          <a:noFill/>
        </p:spPr>
        <p:txBody>
          <a:bodyPr wrap="none" rtlCol="0">
            <a:spAutoFit/>
          </a:bodyPr>
          <a:lstStyle/>
          <a:p>
            <a:r>
              <a:rPr lang="en-US" sz="3600" i="1" dirty="0">
                <a:latin typeface="+mj-lt"/>
              </a:rPr>
              <a:t>Amen?</a:t>
            </a:r>
          </a:p>
        </p:txBody>
      </p:sp>
    </p:spTree>
    <p:extLst>
      <p:ext uri="{BB962C8B-B14F-4D97-AF65-F5344CB8AC3E}">
        <p14:creationId xmlns:p14="http://schemas.microsoft.com/office/powerpoint/2010/main" val="35906405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100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0"/>
                                        <p:tgtEl>
                                          <p:spTgt spid="4"/>
                                        </p:tgtEl>
                                      </p:cBhvr>
                                    </p:animEffect>
                                    <p:anim calcmode="lin" valueType="num">
                                      <p:cBhvr>
                                        <p:cTn id="21" dur="3000" fill="hold"/>
                                        <p:tgtEl>
                                          <p:spTgt spid="4"/>
                                        </p:tgtEl>
                                        <p:attrNameLst>
                                          <p:attrName>ppt_x</p:attrName>
                                        </p:attrNameLst>
                                      </p:cBhvr>
                                      <p:tavLst>
                                        <p:tav tm="0">
                                          <p:val>
                                            <p:strVal val="#ppt_x"/>
                                          </p:val>
                                        </p:tav>
                                        <p:tav tm="100000">
                                          <p:val>
                                            <p:strVal val="#ppt_x"/>
                                          </p:val>
                                        </p:tav>
                                      </p:tavLst>
                                    </p:anim>
                                    <p:anim calcmode="lin" valueType="num">
                                      <p:cBhvr>
                                        <p:cTn id="22" dur="3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1722" y="102637"/>
            <a:ext cx="5208556" cy="2929812"/>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2875002"/>
            <a:ext cx="11364684" cy="1107996"/>
          </a:xfrm>
          <a:prstGeom prst="rect">
            <a:avLst/>
          </a:prstGeom>
          <a:noFill/>
        </p:spPr>
        <p:txBody>
          <a:bodyPr wrap="square" rtlCol="0">
            <a:spAutoFit/>
          </a:bodyPr>
          <a:lstStyle/>
          <a:p>
            <a:pPr algn="ctr"/>
            <a:r>
              <a:rPr lang="en-US" sz="6600" dirty="0">
                <a:latin typeface="+mj-lt"/>
              </a:rPr>
              <a:t>IDOLATRY IN THE CHURCH</a:t>
            </a:r>
          </a:p>
        </p:txBody>
      </p:sp>
    </p:spTree>
    <p:extLst>
      <p:ext uri="{BB962C8B-B14F-4D97-AF65-F5344CB8AC3E}">
        <p14:creationId xmlns:p14="http://schemas.microsoft.com/office/powerpoint/2010/main" val="36068955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THE BUILDING</a:t>
            </a:r>
          </a:p>
        </p:txBody>
      </p:sp>
      <p:sp>
        <p:nvSpPr>
          <p:cNvPr id="3" name="TextBox 2">
            <a:extLst>
              <a:ext uri="{FF2B5EF4-FFF2-40B4-BE49-F238E27FC236}">
                <a16:creationId xmlns:a16="http://schemas.microsoft.com/office/drawing/2014/main" id="{41754F8F-DEE2-0646-DD99-8C2FC9A25C3C}"/>
              </a:ext>
            </a:extLst>
          </p:cNvPr>
          <p:cNvSpPr txBox="1"/>
          <p:nvPr/>
        </p:nvSpPr>
        <p:spPr>
          <a:xfrm>
            <a:off x="413658" y="1707502"/>
            <a:ext cx="11364684" cy="3600986"/>
          </a:xfrm>
          <a:prstGeom prst="rect">
            <a:avLst/>
          </a:prstGeom>
          <a:noFill/>
        </p:spPr>
        <p:txBody>
          <a:bodyPr wrap="square" rtlCol="0">
            <a:spAutoFit/>
          </a:bodyPr>
          <a:lstStyle/>
          <a:p>
            <a:pPr algn="ctr"/>
            <a:r>
              <a:rPr lang="en-US" sz="3600" dirty="0">
                <a:effectLst>
                  <a:outerShdw blurRad="38100" dist="38100" dir="2700000" algn="tl">
                    <a:srgbClr val="000000">
                      <a:alpha val="43137"/>
                    </a:srgbClr>
                  </a:outerShdw>
                </a:effectLst>
                <a:latin typeface="+mj-lt"/>
              </a:rPr>
              <a:t>Isaiah 66:1-2</a:t>
            </a:r>
          </a:p>
          <a:p>
            <a:pPr algn="ctr"/>
            <a:r>
              <a:rPr lang="en-US" sz="3200" dirty="0">
                <a:effectLst>
                  <a:outerShdw blurRad="38100" dist="38100" dir="2700000" algn="tl">
                    <a:srgbClr val="000000">
                      <a:alpha val="43137"/>
                    </a:srgbClr>
                  </a:outerShdw>
                </a:effectLst>
              </a:rPr>
              <a:t>Thus says the LORD, "Heaven is My throne and the earth is My footstool. Where then is a house you could build for Me? And where is a place that I may rest? "For My hand made all these things, Thus all these things came into being," declares the LORD. "But to this one I will look, To him who is humble and contrite of spirit, and who trembles at My word. </a:t>
            </a:r>
          </a:p>
        </p:txBody>
      </p:sp>
    </p:spTree>
    <p:extLst>
      <p:ext uri="{BB962C8B-B14F-4D97-AF65-F5344CB8AC3E}">
        <p14:creationId xmlns:p14="http://schemas.microsoft.com/office/powerpoint/2010/main" val="23568897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THE BUILDING</a:t>
            </a:r>
          </a:p>
        </p:txBody>
      </p:sp>
      <p:sp>
        <p:nvSpPr>
          <p:cNvPr id="3" name="TextBox 2">
            <a:extLst>
              <a:ext uri="{FF2B5EF4-FFF2-40B4-BE49-F238E27FC236}">
                <a16:creationId xmlns:a16="http://schemas.microsoft.com/office/drawing/2014/main" id="{41754F8F-DEE2-0646-DD99-8C2FC9A25C3C}"/>
              </a:ext>
            </a:extLst>
          </p:cNvPr>
          <p:cNvSpPr txBox="1"/>
          <p:nvPr/>
        </p:nvSpPr>
        <p:spPr>
          <a:xfrm>
            <a:off x="413658" y="1707502"/>
            <a:ext cx="11364684" cy="2616101"/>
          </a:xfrm>
          <a:prstGeom prst="rect">
            <a:avLst/>
          </a:prstGeom>
          <a:noFill/>
        </p:spPr>
        <p:txBody>
          <a:bodyPr wrap="square" rtlCol="0">
            <a:spAutoFit/>
          </a:bodyPr>
          <a:lstStyle/>
          <a:p>
            <a:pPr algn="ctr"/>
            <a:r>
              <a:rPr lang="en-US" sz="3600" dirty="0">
                <a:effectLst>
                  <a:outerShdw blurRad="38100" dist="38100" dir="2700000" algn="tl">
                    <a:srgbClr val="000000">
                      <a:alpha val="43137"/>
                    </a:srgbClr>
                  </a:outerShdw>
                </a:effectLst>
                <a:latin typeface="+mj-lt"/>
              </a:rPr>
              <a:t>Exodus 15:17</a:t>
            </a:r>
          </a:p>
          <a:p>
            <a:pPr algn="ctr"/>
            <a:r>
              <a:rPr lang="en-US" sz="3200" dirty="0">
                <a:effectLst>
                  <a:outerShdw blurRad="38100" dist="38100" dir="2700000" algn="tl">
                    <a:srgbClr val="000000">
                      <a:alpha val="43137"/>
                    </a:srgbClr>
                  </a:outerShdw>
                </a:effectLst>
              </a:rPr>
              <a:t>"You will bring them and plant them in the mountain of Your inheritance, The place, O LORD, which You have made for Your dwelling, The sanctuary, O Lord, which Your hands have established.</a:t>
            </a:r>
          </a:p>
        </p:txBody>
      </p:sp>
    </p:spTree>
    <p:extLst>
      <p:ext uri="{BB962C8B-B14F-4D97-AF65-F5344CB8AC3E}">
        <p14:creationId xmlns:p14="http://schemas.microsoft.com/office/powerpoint/2010/main" val="11745815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THE BUILDING</a:t>
            </a:r>
          </a:p>
        </p:txBody>
      </p:sp>
      <p:sp>
        <p:nvSpPr>
          <p:cNvPr id="3" name="TextBox 2">
            <a:extLst>
              <a:ext uri="{FF2B5EF4-FFF2-40B4-BE49-F238E27FC236}">
                <a16:creationId xmlns:a16="http://schemas.microsoft.com/office/drawing/2014/main" id="{41754F8F-DEE2-0646-DD99-8C2FC9A25C3C}"/>
              </a:ext>
            </a:extLst>
          </p:cNvPr>
          <p:cNvSpPr txBox="1"/>
          <p:nvPr/>
        </p:nvSpPr>
        <p:spPr>
          <a:xfrm>
            <a:off x="413658" y="1707502"/>
            <a:ext cx="11364684" cy="4647426"/>
          </a:xfrm>
          <a:prstGeom prst="rect">
            <a:avLst/>
          </a:prstGeom>
          <a:noFill/>
        </p:spPr>
        <p:txBody>
          <a:bodyPr wrap="square" rtlCol="0">
            <a:spAutoFit/>
          </a:bodyPr>
          <a:lstStyle/>
          <a:p>
            <a:pPr algn="ctr"/>
            <a:r>
              <a:rPr lang="en-US" sz="3600" dirty="0">
                <a:effectLst>
                  <a:outerShdw blurRad="38100" dist="38100" dir="2700000" algn="tl">
                    <a:srgbClr val="000000">
                      <a:alpha val="43137"/>
                    </a:srgbClr>
                  </a:outerShdw>
                </a:effectLst>
                <a:latin typeface="+mj-lt"/>
              </a:rPr>
              <a:t>Exodus 29:45-46</a:t>
            </a:r>
          </a:p>
          <a:p>
            <a:pPr algn="ctr"/>
            <a:r>
              <a:rPr lang="en-US" sz="3200" dirty="0">
                <a:effectLst>
                  <a:outerShdw blurRad="38100" dist="38100" dir="2700000" algn="tl">
                    <a:srgbClr val="000000">
                      <a:alpha val="43137"/>
                    </a:srgbClr>
                  </a:outerShdw>
                </a:effectLst>
              </a:rPr>
              <a:t>"I will dwell among the sons of Israel and will be their God. "They shall know that I am the LORD their God who brought them out of the land of Egypt, that I might dwell among them; I am the LORD their God.</a:t>
            </a:r>
          </a:p>
          <a:p>
            <a:pPr algn="ctr"/>
            <a:r>
              <a:rPr lang="en-US" sz="3200" dirty="0">
                <a:effectLst>
                  <a:outerShdw blurRad="38100" dist="38100" dir="2700000" algn="tl">
                    <a:srgbClr val="000000">
                      <a:alpha val="43137"/>
                    </a:srgbClr>
                  </a:outerShdw>
                </a:effectLst>
              </a:rPr>
              <a:t>"It shall be a continual burnt offering throughout your generations at the doorway of the tent of meeting before the LORD, where I will meet with you, to speak to you there. </a:t>
            </a:r>
            <a:r>
              <a:rPr lang="en-US" sz="3600" dirty="0">
                <a:effectLst>
                  <a:outerShdw blurRad="38100" dist="38100" dir="2700000" algn="tl">
                    <a:srgbClr val="000000">
                      <a:alpha val="43137"/>
                    </a:srgbClr>
                  </a:outerShdw>
                </a:effectLst>
                <a:latin typeface="+mj-lt"/>
              </a:rPr>
              <a:t>Exodus 29:42</a:t>
            </a:r>
            <a:endParaRPr lang="en-US" sz="32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7764885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THE BUILDING</a:t>
            </a:r>
          </a:p>
        </p:txBody>
      </p:sp>
      <p:sp>
        <p:nvSpPr>
          <p:cNvPr id="3" name="TextBox 2">
            <a:extLst>
              <a:ext uri="{FF2B5EF4-FFF2-40B4-BE49-F238E27FC236}">
                <a16:creationId xmlns:a16="http://schemas.microsoft.com/office/drawing/2014/main" id="{41754F8F-DEE2-0646-DD99-8C2FC9A25C3C}"/>
              </a:ext>
            </a:extLst>
          </p:cNvPr>
          <p:cNvSpPr txBox="1"/>
          <p:nvPr/>
        </p:nvSpPr>
        <p:spPr>
          <a:xfrm>
            <a:off x="413658" y="1101012"/>
            <a:ext cx="11364684" cy="5201424"/>
          </a:xfrm>
          <a:prstGeom prst="rect">
            <a:avLst/>
          </a:prstGeom>
          <a:noFill/>
        </p:spPr>
        <p:txBody>
          <a:bodyPr wrap="square" rtlCol="0">
            <a:spAutoFit/>
          </a:bodyPr>
          <a:lstStyle/>
          <a:p>
            <a:pPr algn="ctr"/>
            <a:r>
              <a:rPr lang="en-US" sz="3600" dirty="0">
                <a:effectLst>
                  <a:outerShdw blurRad="38100" dist="38100" dir="2700000" algn="tl">
                    <a:srgbClr val="000000">
                      <a:alpha val="43137"/>
                    </a:srgbClr>
                  </a:outerShdw>
                </a:effectLst>
                <a:latin typeface="+mj-lt"/>
              </a:rPr>
              <a:t>I Kings 8:12-13</a:t>
            </a:r>
          </a:p>
          <a:p>
            <a:pPr algn="ctr"/>
            <a:r>
              <a:rPr lang="en-US" sz="3200" dirty="0">
                <a:effectLst>
                  <a:outerShdw blurRad="38100" dist="38100" dir="2700000" algn="tl">
                    <a:srgbClr val="000000">
                      <a:alpha val="43137"/>
                    </a:srgbClr>
                  </a:outerShdw>
                </a:effectLst>
              </a:rPr>
              <a:t>Then Solomon said, "The LORD has said that He would dwell in the thick cloud. "I have surely built You a lofty house, A place for Your dwelling forever.“</a:t>
            </a:r>
          </a:p>
          <a:p>
            <a:pPr algn="ctr"/>
            <a:r>
              <a:rPr lang="en-US" sz="3200" dirty="0">
                <a:effectLst>
                  <a:outerShdw blurRad="38100" dist="38100" dir="2700000" algn="tl">
                    <a:srgbClr val="000000">
                      <a:alpha val="43137"/>
                    </a:srgbClr>
                  </a:outerShdw>
                </a:effectLst>
                <a:latin typeface="+mj-lt"/>
              </a:rPr>
              <a:t>Vs 17, 20</a:t>
            </a:r>
          </a:p>
          <a:p>
            <a:pPr algn="ctr"/>
            <a:r>
              <a:rPr lang="en-US" sz="2800" dirty="0">
                <a:effectLst>
                  <a:outerShdw blurRad="38100" dist="38100" dir="2700000" algn="tl">
                    <a:srgbClr val="000000">
                      <a:alpha val="43137"/>
                    </a:srgbClr>
                  </a:outerShdw>
                </a:effectLst>
              </a:rPr>
              <a:t>"Now it was in the heart of my father David to build a </a:t>
            </a:r>
            <a:r>
              <a:rPr lang="en-US" sz="2800" dirty="0">
                <a:effectLst>
                  <a:outerShdw blurRad="38100" dist="38100" dir="2700000" algn="tl">
                    <a:srgbClr val="000000">
                      <a:alpha val="43137"/>
                    </a:srgbClr>
                  </a:outerShdw>
                </a:effectLst>
                <a:latin typeface="+mj-lt"/>
              </a:rPr>
              <a:t>house for the name of the LORD</a:t>
            </a:r>
            <a:r>
              <a:rPr lang="en-US" sz="2800" dirty="0">
                <a:effectLst>
                  <a:outerShdw blurRad="38100" dist="38100" dir="2700000" algn="tl">
                    <a:srgbClr val="000000">
                      <a:alpha val="43137"/>
                    </a:srgbClr>
                  </a:outerShdw>
                </a:effectLst>
              </a:rPr>
              <a:t>, the God of Israel.”</a:t>
            </a:r>
          </a:p>
          <a:p>
            <a:pPr algn="ctr"/>
            <a:r>
              <a:rPr lang="en-US" sz="2800" dirty="0">
                <a:effectLst>
                  <a:outerShdw blurRad="38100" dist="38100" dir="2700000" algn="tl">
                    <a:srgbClr val="000000">
                      <a:alpha val="43137"/>
                    </a:srgbClr>
                  </a:outerShdw>
                </a:effectLst>
              </a:rPr>
              <a:t>"Now the LORD has fulfilled His word which He spoke; for I have risen in place of my father David and sit on the throne of Israel, as the LORD promised, and have </a:t>
            </a:r>
            <a:r>
              <a:rPr lang="en-US" sz="2800" dirty="0">
                <a:effectLst>
                  <a:outerShdw blurRad="38100" dist="38100" dir="2700000" algn="tl">
                    <a:srgbClr val="000000">
                      <a:alpha val="43137"/>
                    </a:srgbClr>
                  </a:outerShdw>
                </a:effectLst>
                <a:latin typeface="+mj-lt"/>
              </a:rPr>
              <a:t>built the house for the name of the LORD</a:t>
            </a:r>
            <a:r>
              <a:rPr lang="en-US" sz="2800" dirty="0">
                <a:effectLst>
                  <a:outerShdw blurRad="38100" dist="38100" dir="2700000" algn="tl">
                    <a:srgbClr val="000000">
                      <a:alpha val="43137"/>
                    </a:srgbClr>
                  </a:outerShdw>
                </a:effectLst>
              </a:rPr>
              <a:t>, the God of Israel.”</a:t>
            </a:r>
          </a:p>
        </p:txBody>
      </p:sp>
    </p:spTree>
    <p:extLst>
      <p:ext uri="{BB962C8B-B14F-4D97-AF65-F5344CB8AC3E}">
        <p14:creationId xmlns:p14="http://schemas.microsoft.com/office/powerpoint/2010/main" val="257291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THE BUILDING</a:t>
            </a:r>
          </a:p>
        </p:txBody>
      </p:sp>
      <p:sp>
        <p:nvSpPr>
          <p:cNvPr id="3" name="TextBox 2">
            <a:extLst>
              <a:ext uri="{FF2B5EF4-FFF2-40B4-BE49-F238E27FC236}">
                <a16:creationId xmlns:a16="http://schemas.microsoft.com/office/drawing/2014/main" id="{41754F8F-DEE2-0646-DD99-8C2FC9A25C3C}"/>
              </a:ext>
            </a:extLst>
          </p:cNvPr>
          <p:cNvSpPr txBox="1"/>
          <p:nvPr/>
        </p:nvSpPr>
        <p:spPr>
          <a:xfrm>
            <a:off x="413658" y="1686717"/>
            <a:ext cx="11364684" cy="1200329"/>
          </a:xfrm>
          <a:prstGeom prst="rect">
            <a:avLst/>
          </a:prstGeom>
          <a:noFill/>
        </p:spPr>
        <p:txBody>
          <a:bodyPr wrap="square" rtlCol="0">
            <a:spAutoFit/>
          </a:bodyPr>
          <a:lstStyle/>
          <a:p>
            <a:pPr marL="571500" indent="-571500">
              <a:buFont typeface="Arial" panose="020B0604020202020204" pitchFamily="34" charset="0"/>
              <a:buChar char="•"/>
            </a:pPr>
            <a:r>
              <a:rPr lang="en-US" sz="3600" dirty="0">
                <a:effectLst>
                  <a:outerShdw blurRad="38100" dist="38100" dir="2700000" algn="tl">
                    <a:srgbClr val="000000">
                      <a:alpha val="43137"/>
                    </a:srgbClr>
                  </a:outerShdw>
                </a:effectLst>
              </a:rPr>
              <a:t>Were on </a:t>
            </a:r>
            <a:r>
              <a:rPr lang="en-US" sz="3600" dirty="0">
                <a:effectLst>
                  <a:outerShdw blurRad="38100" dist="38100" dir="2700000" algn="tl">
                    <a:srgbClr val="000000">
                      <a:alpha val="43137"/>
                    </a:srgbClr>
                  </a:outerShdw>
                </a:effectLst>
                <a:latin typeface="+mj-lt"/>
              </a:rPr>
              <a:t>EARTH</a:t>
            </a:r>
            <a:r>
              <a:rPr lang="en-US" sz="3600" dirty="0">
                <a:effectLst>
                  <a:outerShdw blurRad="38100" dist="38100" dir="2700000" algn="tl">
                    <a:srgbClr val="000000">
                      <a:alpha val="43137"/>
                    </a:srgbClr>
                  </a:outerShdw>
                </a:effectLst>
              </a:rPr>
              <a:t> could </a:t>
            </a:r>
            <a:r>
              <a:rPr lang="en-US" sz="3600" dirty="0">
                <a:effectLst>
                  <a:outerShdw blurRad="38100" dist="38100" dir="2700000" algn="tl">
                    <a:srgbClr val="000000">
                      <a:alpha val="43137"/>
                    </a:srgbClr>
                  </a:outerShdw>
                </a:effectLst>
                <a:latin typeface="+mj-lt"/>
              </a:rPr>
              <a:t>WE</a:t>
            </a:r>
            <a:r>
              <a:rPr lang="en-US" sz="3600" dirty="0">
                <a:effectLst>
                  <a:outerShdw blurRad="38100" dist="38100" dir="2700000" algn="tl">
                    <a:srgbClr val="000000">
                      <a:alpha val="43137"/>
                    </a:srgbClr>
                  </a:outerShdw>
                </a:effectLst>
              </a:rPr>
              <a:t> build a house for God?</a:t>
            </a:r>
            <a:endParaRPr lang="en-US" sz="2800" dirty="0">
              <a:effectLst>
                <a:outerShdw blurRad="38100" dist="38100" dir="2700000" algn="tl">
                  <a:srgbClr val="000000">
                    <a:alpha val="43137"/>
                  </a:srgbClr>
                </a:outerShdw>
              </a:effectLst>
            </a:endParaRPr>
          </a:p>
          <a:p>
            <a:pPr marL="571500" indent="-571500">
              <a:buFont typeface="Arial" panose="020B0604020202020204" pitchFamily="34" charset="0"/>
              <a:buChar char="•"/>
            </a:pPr>
            <a:r>
              <a:rPr lang="en-US" sz="3600" dirty="0">
                <a:effectLst>
                  <a:outerShdw blurRad="38100" dist="38100" dir="2700000" algn="tl">
                    <a:srgbClr val="000000">
                      <a:alpha val="43137"/>
                    </a:srgbClr>
                  </a:outerShdw>
                </a:effectLst>
              </a:rPr>
              <a:t>Carried over into New Testament</a:t>
            </a:r>
            <a:endParaRPr lang="en-US" sz="4000" dirty="0">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FF1B7102-3DE3-64D6-B082-6D35CEFDBE27}"/>
              </a:ext>
            </a:extLst>
          </p:cNvPr>
          <p:cNvSpPr txBox="1"/>
          <p:nvPr/>
        </p:nvSpPr>
        <p:spPr>
          <a:xfrm>
            <a:off x="413658" y="2884922"/>
            <a:ext cx="11364684" cy="3170099"/>
          </a:xfrm>
          <a:prstGeom prst="rect">
            <a:avLst/>
          </a:prstGeom>
          <a:noFill/>
        </p:spPr>
        <p:txBody>
          <a:bodyPr wrap="square" rtlCol="0">
            <a:spAutoFit/>
          </a:bodyPr>
          <a:lstStyle/>
          <a:p>
            <a:pPr algn="ctr"/>
            <a:r>
              <a:rPr lang="en-US" sz="3600" dirty="0">
                <a:effectLst>
                  <a:outerShdw blurRad="38100" dist="38100" dir="2700000" algn="tl">
                    <a:srgbClr val="000000">
                      <a:alpha val="43137"/>
                    </a:srgbClr>
                  </a:outerShdw>
                </a:effectLst>
                <a:latin typeface="+mj-lt"/>
              </a:rPr>
              <a:t>Ephesians 2:22 </a:t>
            </a:r>
          </a:p>
          <a:p>
            <a:pPr algn="ctr"/>
            <a:r>
              <a:rPr lang="en-US" sz="3200" dirty="0">
                <a:effectLst>
                  <a:outerShdw blurRad="38100" dist="38100" dir="2700000" algn="tl">
                    <a:srgbClr val="000000">
                      <a:alpha val="43137"/>
                    </a:srgbClr>
                  </a:outerShdw>
                </a:effectLst>
              </a:rPr>
              <a:t>in whom you also are being built together into a dwelling of God in the Spirit. </a:t>
            </a:r>
          </a:p>
          <a:p>
            <a:pPr algn="ctr"/>
            <a:r>
              <a:rPr lang="en-US" sz="3600" dirty="0">
                <a:effectLst>
                  <a:outerShdw blurRad="38100" dist="38100" dir="2700000" algn="tl">
                    <a:srgbClr val="000000">
                      <a:alpha val="43137"/>
                    </a:srgbClr>
                  </a:outerShdw>
                </a:effectLst>
                <a:latin typeface="+mj-lt"/>
              </a:rPr>
              <a:t>I Corinthians 3:16</a:t>
            </a:r>
          </a:p>
          <a:p>
            <a:pPr algn="ctr"/>
            <a:r>
              <a:rPr lang="en-US" sz="3200" dirty="0">
                <a:effectLst>
                  <a:outerShdw blurRad="38100" dist="38100" dir="2700000" algn="tl">
                    <a:srgbClr val="000000">
                      <a:alpha val="43137"/>
                    </a:srgbClr>
                  </a:outerShdw>
                </a:effectLst>
              </a:rPr>
              <a:t>Do you not know that you are a temple of God and that the Spirit of God dwells in you? </a:t>
            </a:r>
          </a:p>
        </p:txBody>
      </p:sp>
    </p:spTree>
    <p:extLst>
      <p:ext uri="{BB962C8B-B14F-4D97-AF65-F5344CB8AC3E}">
        <p14:creationId xmlns:p14="http://schemas.microsoft.com/office/powerpoint/2010/main" val="906165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anim calcmode="lin" valueType="num">
                                      <p:cBhvr>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THE BUILDING</a:t>
            </a:r>
          </a:p>
        </p:txBody>
      </p:sp>
      <p:sp>
        <p:nvSpPr>
          <p:cNvPr id="3" name="TextBox 2">
            <a:extLst>
              <a:ext uri="{FF2B5EF4-FFF2-40B4-BE49-F238E27FC236}">
                <a16:creationId xmlns:a16="http://schemas.microsoft.com/office/drawing/2014/main" id="{41754F8F-DEE2-0646-DD99-8C2FC9A25C3C}"/>
              </a:ext>
            </a:extLst>
          </p:cNvPr>
          <p:cNvSpPr txBox="1"/>
          <p:nvPr/>
        </p:nvSpPr>
        <p:spPr>
          <a:xfrm>
            <a:off x="413658" y="1686717"/>
            <a:ext cx="11364684" cy="3477875"/>
          </a:xfrm>
          <a:prstGeom prst="rect">
            <a:avLst/>
          </a:prstGeom>
          <a:noFill/>
        </p:spPr>
        <p:txBody>
          <a:bodyPr wrap="square" rtlCol="0">
            <a:spAutoFit/>
          </a:bodyPr>
          <a:lstStyle/>
          <a:p>
            <a:pPr marL="571500" indent="-571500">
              <a:buFont typeface="Arial" panose="020B0604020202020204" pitchFamily="34" charset="0"/>
              <a:buChar char="•"/>
            </a:pPr>
            <a:r>
              <a:rPr lang="en-US" sz="3600" dirty="0">
                <a:effectLst>
                  <a:outerShdw blurRad="38100" dist="38100" dir="2700000" algn="tl">
                    <a:srgbClr val="000000">
                      <a:alpha val="43137"/>
                    </a:srgbClr>
                  </a:outerShdw>
                </a:effectLst>
              </a:rPr>
              <a:t>Were on </a:t>
            </a:r>
            <a:r>
              <a:rPr lang="en-US" sz="3600" dirty="0">
                <a:effectLst>
                  <a:outerShdw blurRad="38100" dist="38100" dir="2700000" algn="tl">
                    <a:srgbClr val="000000">
                      <a:alpha val="43137"/>
                    </a:srgbClr>
                  </a:outerShdw>
                </a:effectLst>
                <a:latin typeface="+mj-lt"/>
              </a:rPr>
              <a:t>EARTH</a:t>
            </a:r>
            <a:r>
              <a:rPr lang="en-US" sz="3600" dirty="0">
                <a:effectLst>
                  <a:outerShdw blurRad="38100" dist="38100" dir="2700000" algn="tl">
                    <a:srgbClr val="000000">
                      <a:alpha val="43137"/>
                    </a:srgbClr>
                  </a:outerShdw>
                </a:effectLst>
              </a:rPr>
              <a:t> could </a:t>
            </a:r>
            <a:r>
              <a:rPr lang="en-US" sz="3600" dirty="0">
                <a:effectLst>
                  <a:outerShdw blurRad="38100" dist="38100" dir="2700000" algn="tl">
                    <a:srgbClr val="000000">
                      <a:alpha val="43137"/>
                    </a:srgbClr>
                  </a:outerShdw>
                </a:effectLst>
                <a:latin typeface="+mj-lt"/>
              </a:rPr>
              <a:t>WE</a:t>
            </a:r>
            <a:r>
              <a:rPr lang="en-US" sz="3600" dirty="0">
                <a:effectLst>
                  <a:outerShdw blurRad="38100" dist="38100" dir="2700000" algn="tl">
                    <a:srgbClr val="000000">
                      <a:alpha val="43137"/>
                    </a:srgbClr>
                  </a:outerShdw>
                </a:effectLst>
              </a:rPr>
              <a:t> build a house for God?</a:t>
            </a:r>
            <a:endParaRPr lang="en-US" sz="2800" dirty="0">
              <a:effectLst>
                <a:outerShdw blurRad="38100" dist="38100" dir="2700000" algn="tl">
                  <a:srgbClr val="000000">
                    <a:alpha val="43137"/>
                  </a:srgbClr>
                </a:outerShdw>
              </a:effectLst>
            </a:endParaRPr>
          </a:p>
          <a:p>
            <a:pPr marL="571500" indent="-571500">
              <a:buFont typeface="Arial" panose="020B0604020202020204" pitchFamily="34" charset="0"/>
              <a:buChar char="•"/>
            </a:pPr>
            <a:r>
              <a:rPr lang="en-US" sz="3600" dirty="0">
                <a:effectLst>
                  <a:outerShdw blurRad="38100" dist="38100" dir="2700000" algn="tl">
                    <a:srgbClr val="000000">
                      <a:alpha val="43137"/>
                    </a:srgbClr>
                  </a:outerShdw>
                </a:effectLst>
              </a:rPr>
              <a:t>Carried over into New Testament</a:t>
            </a:r>
          </a:p>
          <a:p>
            <a:pPr marL="571500" indent="-571500">
              <a:buFont typeface="Arial" panose="020B0604020202020204" pitchFamily="34" charset="0"/>
              <a:buChar char="•"/>
            </a:pPr>
            <a:r>
              <a:rPr lang="en-US" sz="3600" dirty="0">
                <a:effectLst>
                  <a:outerShdw blurRad="38100" dist="38100" dir="2700000" algn="tl">
                    <a:srgbClr val="000000">
                      <a:alpha val="43137"/>
                    </a:srgbClr>
                  </a:outerShdw>
                </a:effectLst>
              </a:rPr>
              <a:t>God dwells </a:t>
            </a:r>
            <a:r>
              <a:rPr lang="en-US" sz="3600" dirty="0">
                <a:effectLst>
                  <a:outerShdw blurRad="38100" dist="38100" dir="2700000" algn="tl">
                    <a:srgbClr val="000000">
                      <a:alpha val="43137"/>
                    </a:srgbClr>
                  </a:outerShdw>
                </a:effectLst>
                <a:latin typeface="+mj-lt"/>
              </a:rPr>
              <a:t>ABOVE</a:t>
            </a:r>
            <a:r>
              <a:rPr lang="en-US" sz="3600" dirty="0">
                <a:effectLst>
                  <a:outerShdw blurRad="38100" dist="38100" dir="2700000" algn="tl">
                    <a:srgbClr val="000000">
                      <a:alpha val="43137"/>
                    </a:srgbClr>
                  </a:outerShdw>
                </a:effectLst>
              </a:rPr>
              <a:t> His creation… </a:t>
            </a:r>
            <a:r>
              <a:rPr lang="en-US" sz="3600" dirty="0">
                <a:effectLst>
                  <a:outerShdw blurRad="38100" dist="38100" dir="2700000" algn="tl">
                    <a:srgbClr val="000000">
                      <a:alpha val="43137"/>
                    </a:srgbClr>
                  </a:outerShdw>
                </a:effectLst>
                <a:latin typeface="+mj-lt"/>
              </a:rPr>
              <a:t>MANIFESTS </a:t>
            </a:r>
            <a:r>
              <a:rPr lang="en-US" sz="3600" dirty="0">
                <a:effectLst>
                  <a:outerShdw blurRad="38100" dist="38100" dir="2700000" algn="tl">
                    <a:srgbClr val="000000">
                      <a:alpha val="43137"/>
                    </a:srgbClr>
                  </a:outerShdw>
                </a:effectLst>
              </a:rPr>
              <a:t>His presence with them… Has never been </a:t>
            </a:r>
            <a:r>
              <a:rPr lang="en-US" sz="3600" dirty="0">
                <a:effectLst>
                  <a:outerShdw blurRad="38100" dist="38100" dir="2700000" algn="tl">
                    <a:srgbClr val="000000">
                      <a:alpha val="43137"/>
                    </a:srgbClr>
                  </a:outerShdw>
                </a:effectLst>
                <a:latin typeface="+mj-lt"/>
              </a:rPr>
              <a:t>CONFINED </a:t>
            </a:r>
            <a:r>
              <a:rPr lang="en-US" sz="3600" dirty="0">
                <a:effectLst>
                  <a:outerShdw blurRad="38100" dist="38100" dir="2700000" algn="tl">
                    <a:srgbClr val="000000">
                      <a:alpha val="43137"/>
                    </a:srgbClr>
                  </a:outerShdw>
                </a:effectLst>
              </a:rPr>
              <a:t>to these living arrangements</a:t>
            </a:r>
          </a:p>
          <a:p>
            <a:pPr marL="571500" indent="-571500">
              <a:buFont typeface="Arial" panose="020B0604020202020204" pitchFamily="34" charset="0"/>
              <a:buChar char="•"/>
            </a:pPr>
            <a:endParaRPr 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1139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A black background with white text">
            <a:extLst>
              <a:ext uri="{FF2B5EF4-FFF2-40B4-BE49-F238E27FC236}">
                <a16:creationId xmlns:a16="http://schemas.microsoft.com/office/drawing/2014/main" id="{46D3D304-98AD-E7CB-EE6C-9B2ABF6106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1730" y="5805973"/>
            <a:ext cx="1870270" cy="1052027"/>
          </a:xfrm>
          <a:prstGeom prst="rect">
            <a:avLst/>
          </a:prstGeom>
        </p:spPr>
      </p:pic>
      <p:sp>
        <p:nvSpPr>
          <p:cNvPr id="2" name="TextBox 1">
            <a:extLst>
              <a:ext uri="{FF2B5EF4-FFF2-40B4-BE49-F238E27FC236}">
                <a16:creationId xmlns:a16="http://schemas.microsoft.com/office/drawing/2014/main" id="{99EA607D-028B-CB49-AE1A-CA5BFDA29869}"/>
              </a:ext>
            </a:extLst>
          </p:cNvPr>
          <p:cNvSpPr txBox="1"/>
          <p:nvPr/>
        </p:nvSpPr>
        <p:spPr>
          <a:xfrm>
            <a:off x="413658" y="345233"/>
            <a:ext cx="11364684" cy="1015663"/>
          </a:xfrm>
          <a:prstGeom prst="rect">
            <a:avLst/>
          </a:prstGeom>
          <a:noFill/>
        </p:spPr>
        <p:txBody>
          <a:bodyPr wrap="square" rtlCol="0">
            <a:spAutoFit/>
          </a:bodyPr>
          <a:lstStyle/>
          <a:p>
            <a:pPr algn="ctr"/>
            <a:r>
              <a:rPr lang="en-US" sz="6000" dirty="0">
                <a:latin typeface="+mj-lt"/>
              </a:rPr>
              <a:t>TRUSTING IN THE BUILDING</a:t>
            </a:r>
          </a:p>
        </p:txBody>
      </p:sp>
      <p:sp>
        <p:nvSpPr>
          <p:cNvPr id="5" name="TextBox 4">
            <a:extLst>
              <a:ext uri="{FF2B5EF4-FFF2-40B4-BE49-F238E27FC236}">
                <a16:creationId xmlns:a16="http://schemas.microsoft.com/office/drawing/2014/main" id="{0356EF79-CF75-FA5D-16C8-D9FA57CCBCD4}"/>
              </a:ext>
            </a:extLst>
          </p:cNvPr>
          <p:cNvSpPr txBox="1"/>
          <p:nvPr/>
        </p:nvSpPr>
        <p:spPr>
          <a:xfrm>
            <a:off x="413658" y="1686717"/>
            <a:ext cx="11364684" cy="4585871"/>
          </a:xfrm>
          <a:prstGeom prst="rect">
            <a:avLst/>
          </a:prstGeom>
          <a:noFill/>
        </p:spPr>
        <p:txBody>
          <a:bodyPr wrap="square" rtlCol="0">
            <a:spAutoFit/>
          </a:bodyPr>
          <a:lstStyle/>
          <a:p>
            <a:pPr algn="ctr"/>
            <a:r>
              <a:rPr lang="en-US" sz="3600" dirty="0">
                <a:latin typeface="+mj-lt"/>
              </a:rPr>
              <a:t>Revelation 21:2-3</a:t>
            </a:r>
          </a:p>
          <a:p>
            <a:r>
              <a:rPr lang="en-US" sz="3200" dirty="0"/>
              <a:t>And I saw the holy city, new Jerusalem, coming down out of heaven from God, made ready as a bride adorned for her husband. And I heard a loud voice from the throne, saying, "Behold, the tabernacle of God is among men, and He will dwell among them, and they shall be His people, and God Himself will be among them…</a:t>
            </a:r>
          </a:p>
          <a:p>
            <a:r>
              <a:rPr lang="en-US" sz="3200" dirty="0">
                <a:latin typeface="+mj-lt"/>
              </a:rPr>
              <a:t>I saw no temple in it, for the Lord God the Almighty and the Lamb are its temple. </a:t>
            </a:r>
          </a:p>
        </p:txBody>
      </p:sp>
    </p:spTree>
    <p:extLst>
      <p:ext uri="{BB962C8B-B14F-4D97-AF65-F5344CB8AC3E}">
        <p14:creationId xmlns:p14="http://schemas.microsoft.com/office/powerpoint/2010/main" val="8056005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ticulat CF v2 Font Family (Default)">
      <a:majorFont>
        <a:latin typeface="Articulat CF v2 Heavy"/>
        <a:ea typeface=""/>
        <a:cs typeface=""/>
      </a:majorFont>
      <a:minorFont>
        <a:latin typeface="Articulat CF v2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23D366-0CD3-41D7-811E-B88B497BED53}" vid="{4B63EA86-E58C-4B7A-A5CB-DBDC09AC6495}"/>
    </a:ext>
  </a:extLst>
</a:theme>
</file>

<file path=docProps/app.xml><?xml version="1.0" encoding="utf-8"?>
<Properties xmlns="http://schemas.openxmlformats.org/officeDocument/2006/extended-properties" xmlns:vt="http://schemas.openxmlformats.org/officeDocument/2006/docPropsVTypes">
  <Template>WIDESCREEN Articulat CF v2 Font Family Default</Template>
  <TotalTime>63</TotalTime>
  <Words>1118</Words>
  <Application>Microsoft Office PowerPoint</Application>
  <PresentationFormat>Widescreen</PresentationFormat>
  <Paragraphs>61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Articulat CF v2 Heavy</vt:lpstr>
      <vt:lpstr>Articulat CF v2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Blevins</dc:creator>
  <cp:lastModifiedBy>Kyle Blevins</cp:lastModifiedBy>
  <cp:revision>1</cp:revision>
  <dcterms:created xsi:type="dcterms:W3CDTF">2023-05-26T00:14:06Z</dcterms:created>
  <dcterms:modified xsi:type="dcterms:W3CDTF">2023-05-26T01:17:48Z</dcterms:modified>
</cp:coreProperties>
</file>