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CC7"/>
    <a:srgbClr val="222A35"/>
    <a:srgbClr val="456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456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13AC0B1E-95D1-A02B-331F-86F6A501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5239544"/>
            <a:ext cx="9144000" cy="1389062"/>
          </a:xfrm>
          <a:solidFill>
            <a:schemeClr val="bg2">
              <a:alpha val="45000"/>
            </a:schemeClr>
          </a:solidFill>
        </p:spPr>
        <p:txBody>
          <a:bodyPr anchor="ctr" anchorCtr="0">
            <a:normAutofit lnSpcReduction="10000"/>
          </a:bodyPr>
          <a:lstStyle/>
          <a:p>
            <a:r>
              <a:rPr lang="en-US" sz="3200" kern="100" dirty="0">
                <a:solidFill>
                  <a:srgbClr val="456DA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biblical pattern for public modesty for both men and women in the Bible, regardless of culture or situation?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98F85-2710-DB1A-1701-9C373F2818BC}"/>
              </a:ext>
            </a:extLst>
          </p:cNvPr>
          <p:cNvGrpSpPr/>
          <p:nvPr/>
        </p:nvGrpSpPr>
        <p:grpSpPr>
          <a:xfrm>
            <a:off x="7648577" y="147638"/>
            <a:ext cx="4933948" cy="4933948"/>
            <a:chOff x="7648577" y="147638"/>
            <a:chExt cx="4933948" cy="49339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62CD59-B039-C9B2-5955-AD6A42E55D30}"/>
                </a:ext>
              </a:extLst>
            </p:cNvPr>
            <p:cNvSpPr/>
            <p:nvPr/>
          </p:nvSpPr>
          <p:spPr>
            <a:xfrm>
              <a:off x="8143876" y="152400"/>
              <a:ext cx="3943350" cy="4924425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28467392-75A0-E3BF-530D-E28021985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8577" y="147638"/>
              <a:ext cx="4933948" cy="493394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779A-6D6F-5E83-E7BE-5BC51566D42A}"/>
              </a:ext>
            </a:extLst>
          </p:cNvPr>
          <p:cNvSpPr/>
          <p:nvPr/>
        </p:nvSpPr>
        <p:spPr>
          <a:xfrm>
            <a:off x="8886826" y="847725"/>
            <a:ext cx="2457450" cy="37433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6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13AC0B1E-95D1-A02B-331F-86F6A501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5239544"/>
            <a:ext cx="9144000" cy="1389062"/>
          </a:xfrm>
          <a:solidFill>
            <a:schemeClr val="bg2">
              <a:alpha val="45000"/>
            </a:schemeClr>
          </a:solidFill>
        </p:spPr>
        <p:txBody>
          <a:bodyPr anchor="ctr" anchorCtr="0">
            <a:normAutofit lnSpcReduction="10000"/>
          </a:bodyPr>
          <a:lstStyle/>
          <a:p>
            <a:r>
              <a:rPr lang="en-US" sz="3200" kern="100" dirty="0">
                <a:solidFill>
                  <a:srgbClr val="456DA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biblical pattern for public modesty for both men and women in the Bible, regardless of culture or situation?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98F85-2710-DB1A-1701-9C373F2818BC}"/>
              </a:ext>
            </a:extLst>
          </p:cNvPr>
          <p:cNvGrpSpPr/>
          <p:nvPr/>
        </p:nvGrpSpPr>
        <p:grpSpPr>
          <a:xfrm>
            <a:off x="7648577" y="147638"/>
            <a:ext cx="4933948" cy="4933948"/>
            <a:chOff x="7648577" y="147638"/>
            <a:chExt cx="4933948" cy="49339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62CD59-B039-C9B2-5955-AD6A42E55D30}"/>
                </a:ext>
              </a:extLst>
            </p:cNvPr>
            <p:cNvSpPr/>
            <p:nvPr/>
          </p:nvSpPr>
          <p:spPr>
            <a:xfrm>
              <a:off x="8143876" y="152400"/>
              <a:ext cx="3943350" cy="4924425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28467392-75A0-E3BF-530D-E28021985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8577" y="147638"/>
              <a:ext cx="4933948" cy="493394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779A-6D6F-5E83-E7BE-5BC51566D42A}"/>
              </a:ext>
            </a:extLst>
          </p:cNvPr>
          <p:cNvSpPr/>
          <p:nvPr/>
        </p:nvSpPr>
        <p:spPr>
          <a:xfrm>
            <a:off x="9591868" y="1231641"/>
            <a:ext cx="1045029" cy="2463281"/>
          </a:xfrm>
          <a:prstGeom prst="rect">
            <a:avLst/>
          </a:prstGeom>
          <a:solidFill>
            <a:schemeClr val="tx2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5DA1A5-9CB3-4406-FD47-2FAA1B4DB786}"/>
              </a:ext>
            </a:extLst>
          </p:cNvPr>
          <p:cNvSpPr/>
          <p:nvPr/>
        </p:nvSpPr>
        <p:spPr>
          <a:xfrm>
            <a:off x="9591869" y="1231641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531B1-9CF6-260E-B7B2-064AE4435C7B}"/>
              </a:ext>
            </a:extLst>
          </p:cNvPr>
          <p:cNvSpPr/>
          <p:nvPr/>
        </p:nvSpPr>
        <p:spPr>
          <a:xfrm>
            <a:off x="9591867" y="1226880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407BD-2F88-CD61-AC1E-A5F966A8C766}"/>
              </a:ext>
            </a:extLst>
          </p:cNvPr>
          <p:cNvSpPr txBox="1"/>
          <p:nvPr/>
        </p:nvSpPr>
        <p:spPr>
          <a:xfrm>
            <a:off x="209550" y="249238"/>
            <a:ext cx="768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22A35"/>
                </a:solidFill>
                <a:latin typeface="+mj-lt"/>
              </a:rPr>
              <a:t>IN THE BEGINNING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18C027-9E59-F271-1D99-3FE7F4844A32}"/>
              </a:ext>
            </a:extLst>
          </p:cNvPr>
          <p:cNvSpPr txBox="1"/>
          <p:nvPr/>
        </p:nvSpPr>
        <p:spPr>
          <a:xfrm>
            <a:off x="209550" y="1053527"/>
            <a:ext cx="7781511" cy="3785652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r>
              <a:rPr lang="en-US" sz="3600" dirty="0">
                <a:solidFill>
                  <a:srgbClr val="222A35"/>
                </a:solidFill>
              </a:rPr>
              <a:t>Genesis 3 Fall of Man</a:t>
            </a:r>
          </a:p>
          <a:p>
            <a:r>
              <a:rPr lang="en-US" sz="2800" dirty="0">
                <a:solidFill>
                  <a:srgbClr val="222A35"/>
                </a:solidFill>
              </a:rPr>
              <a:t>21 The LORD God made garments of skin for Adam and his wife, and clothed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2A35"/>
                </a:solidFill>
                <a:latin typeface="+mj-lt"/>
              </a:rPr>
              <a:t>Garments</a:t>
            </a:r>
            <a:r>
              <a:rPr lang="en-US" sz="2800" dirty="0">
                <a:solidFill>
                  <a:srgbClr val="222A35"/>
                </a:solidFill>
              </a:rPr>
              <a:t> (</a:t>
            </a:r>
            <a:r>
              <a:rPr lang="en-US" sz="2800" dirty="0" err="1">
                <a:solidFill>
                  <a:srgbClr val="222A35"/>
                </a:solidFill>
              </a:rPr>
              <a:t>Kutonet</a:t>
            </a:r>
            <a:r>
              <a:rPr lang="en-US" sz="2800" dirty="0">
                <a:solidFill>
                  <a:srgbClr val="222A35"/>
                </a:solidFill>
              </a:rPr>
              <a:t>) </a:t>
            </a:r>
            <a:r>
              <a:rPr lang="en-US" sz="2800" i="1" dirty="0">
                <a:solidFill>
                  <a:srgbClr val="222A35"/>
                </a:solidFill>
              </a:rPr>
              <a:t>tunic, under garment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2A35"/>
                </a:solidFill>
                <a:latin typeface="+mj-lt"/>
              </a:rPr>
              <a:t>Clothed them </a:t>
            </a:r>
            <a:r>
              <a:rPr lang="en-US" sz="2800" i="1" dirty="0">
                <a:solidFill>
                  <a:srgbClr val="222A35"/>
                </a:solidFill>
              </a:rPr>
              <a:t>– to be fully clothed</a:t>
            </a:r>
          </a:p>
          <a:p>
            <a:r>
              <a:rPr lang="en-US" sz="2800" dirty="0">
                <a:solidFill>
                  <a:srgbClr val="222A35"/>
                </a:solidFill>
              </a:rPr>
              <a:t>7 “…made themselves loin coverings”</a:t>
            </a:r>
          </a:p>
          <a:p>
            <a:r>
              <a:rPr lang="en-US" sz="2800" dirty="0">
                <a:solidFill>
                  <a:srgbClr val="222A35"/>
                </a:solidFill>
              </a:rPr>
              <a:t>10 “…I was naked…”</a:t>
            </a:r>
          </a:p>
          <a:p>
            <a:r>
              <a:rPr lang="en-US" sz="3600" u="sng" dirty="0">
                <a:solidFill>
                  <a:srgbClr val="222A35"/>
                </a:solidFill>
              </a:rPr>
              <a:t>God has authority on what is clothed</a:t>
            </a:r>
            <a:endParaRPr lang="en-US" sz="4000" u="sng" dirty="0">
              <a:solidFill>
                <a:srgbClr val="222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089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13AC0B1E-95D1-A02B-331F-86F6A501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5239544"/>
            <a:ext cx="9144000" cy="1389062"/>
          </a:xfrm>
          <a:solidFill>
            <a:schemeClr val="bg2">
              <a:alpha val="45000"/>
            </a:schemeClr>
          </a:solidFill>
        </p:spPr>
        <p:txBody>
          <a:bodyPr anchor="ctr" anchorCtr="0">
            <a:normAutofit lnSpcReduction="10000"/>
          </a:bodyPr>
          <a:lstStyle/>
          <a:p>
            <a:r>
              <a:rPr lang="en-US" sz="3200" kern="100" dirty="0">
                <a:solidFill>
                  <a:srgbClr val="456DA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biblical pattern for public modesty for both men and women in the Bible, regardless of culture or situation?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98F85-2710-DB1A-1701-9C373F2818BC}"/>
              </a:ext>
            </a:extLst>
          </p:cNvPr>
          <p:cNvGrpSpPr/>
          <p:nvPr/>
        </p:nvGrpSpPr>
        <p:grpSpPr>
          <a:xfrm>
            <a:off x="7648577" y="147638"/>
            <a:ext cx="4933948" cy="4933948"/>
            <a:chOff x="7648577" y="147638"/>
            <a:chExt cx="4933948" cy="49339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62CD59-B039-C9B2-5955-AD6A42E55D30}"/>
                </a:ext>
              </a:extLst>
            </p:cNvPr>
            <p:cNvSpPr/>
            <p:nvPr/>
          </p:nvSpPr>
          <p:spPr>
            <a:xfrm>
              <a:off x="8143876" y="152400"/>
              <a:ext cx="3943350" cy="4924425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28467392-75A0-E3BF-530D-E28021985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8577" y="147638"/>
              <a:ext cx="4933948" cy="493394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779A-6D6F-5E83-E7BE-5BC51566D42A}"/>
              </a:ext>
            </a:extLst>
          </p:cNvPr>
          <p:cNvSpPr/>
          <p:nvPr/>
        </p:nvSpPr>
        <p:spPr>
          <a:xfrm>
            <a:off x="9591868" y="1231641"/>
            <a:ext cx="1045029" cy="2463281"/>
          </a:xfrm>
          <a:prstGeom prst="rect">
            <a:avLst/>
          </a:prstGeom>
          <a:solidFill>
            <a:schemeClr val="tx2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5DA1A5-9CB3-4406-FD47-2FAA1B4DB786}"/>
              </a:ext>
            </a:extLst>
          </p:cNvPr>
          <p:cNvSpPr/>
          <p:nvPr/>
        </p:nvSpPr>
        <p:spPr>
          <a:xfrm>
            <a:off x="9591869" y="1231641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531B1-9CF6-260E-B7B2-064AE4435C7B}"/>
              </a:ext>
            </a:extLst>
          </p:cNvPr>
          <p:cNvSpPr/>
          <p:nvPr/>
        </p:nvSpPr>
        <p:spPr>
          <a:xfrm>
            <a:off x="9591867" y="1226880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407BD-2F88-CD61-AC1E-A5F966A8C766}"/>
              </a:ext>
            </a:extLst>
          </p:cNvPr>
          <p:cNvSpPr txBox="1"/>
          <p:nvPr/>
        </p:nvSpPr>
        <p:spPr>
          <a:xfrm>
            <a:off x="209550" y="249238"/>
            <a:ext cx="768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22A35"/>
                </a:solidFill>
                <a:latin typeface="+mj-lt"/>
              </a:rPr>
              <a:t>MOSAIC LAW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18C027-9E59-F271-1D99-3FE7F4844A32}"/>
              </a:ext>
            </a:extLst>
          </p:cNvPr>
          <p:cNvSpPr txBox="1"/>
          <p:nvPr/>
        </p:nvSpPr>
        <p:spPr>
          <a:xfrm>
            <a:off x="209550" y="1053527"/>
            <a:ext cx="7781511" cy="2923877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r>
              <a:rPr lang="en-US" sz="3600" dirty="0">
                <a:solidFill>
                  <a:srgbClr val="222A35"/>
                </a:solidFill>
              </a:rPr>
              <a:t>Exodus 28:40-43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Priests</a:t>
            </a:r>
            <a:r>
              <a:rPr lang="en-US" sz="2800" dirty="0">
                <a:solidFill>
                  <a:srgbClr val="222A35"/>
                </a:solidFill>
              </a:rPr>
              <a:t> need tunics (40)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Priests</a:t>
            </a:r>
            <a:r>
              <a:rPr lang="en-US" sz="2800" dirty="0">
                <a:solidFill>
                  <a:srgbClr val="222A35"/>
                </a:solidFill>
              </a:rPr>
              <a:t> need breeches, cover loins-thighs (42)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God took this serious </a:t>
            </a:r>
            <a:r>
              <a:rPr lang="en-US" sz="2800" dirty="0">
                <a:solidFill>
                  <a:srgbClr val="222A35"/>
                </a:solidFill>
              </a:rPr>
              <a:t>(43)</a:t>
            </a:r>
          </a:p>
          <a:p>
            <a:r>
              <a:rPr lang="en-US" sz="3600" dirty="0">
                <a:solidFill>
                  <a:srgbClr val="222A35"/>
                </a:solidFill>
              </a:rPr>
              <a:t>Exodus 20:25-26</a:t>
            </a:r>
          </a:p>
          <a:p>
            <a:r>
              <a:rPr lang="en-US" sz="2800" dirty="0">
                <a:solidFill>
                  <a:srgbClr val="222A35"/>
                </a:solidFill>
              </a:rPr>
              <a:t>Consider </a:t>
            </a:r>
            <a:r>
              <a:rPr lang="en-US" sz="2800" dirty="0">
                <a:solidFill>
                  <a:srgbClr val="222A35"/>
                </a:solidFill>
                <a:latin typeface="+mj-lt"/>
              </a:rPr>
              <a:t>compromising situations</a:t>
            </a:r>
            <a:endParaRPr lang="en-US" sz="3200" dirty="0">
              <a:solidFill>
                <a:srgbClr val="222A3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168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13AC0B1E-95D1-A02B-331F-86F6A501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5239544"/>
            <a:ext cx="9144000" cy="1389062"/>
          </a:xfrm>
          <a:solidFill>
            <a:schemeClr val="bg2">
              <a:alpha val="45000"/>
            </a:schemeClr>
          </a:solidFill>
        </p:spPr>
        <p:txBody>
          <a:bodyPr anchor="ctr" anchorCtr="0">
            <a:normAutofit lnSpcReduction="10000"/>
          </a:bodyPr>
          <a:lstStyle/>
          <a:p>
            <a:r>
              <a:rPr lang="en-US" sz="3200" kern="100" dirty="0">
                <a:solidFill>
                  <a:srgbClr val="456DA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biblical pattern for public modesty for both men and women in the Bible, regardless of culture or situation?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98F85-2710-DB1A-1701-9C373F2818BC}"/>
              </a:ext>
            </a:extLst>
          </p:cNvPr>
          <p:cNvGrpSpPr/>
          <p:nvPr/>
        </p:nvGrpSpPr>
        <p:grpSpPr>
          <a:xfrm>
            <a:off x="7648577" y="147638"/>
            <a:ext cx="4933948" cy="4933948"/>
            <a:chOff x="7648577" y="147638"/>
            <a:chExt cx="4933948" cy="49339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62CD59-B039-C9B2-5955-AD6A42E55D30}"/>
                </a:ext>
              </a:extLst>
            </p:cNvPr>
            <p:cNvSpPr/>
            <p:nvPr/>
          </p:nvSpPr>
          <p:spPr>
            <a:xfrm>
              <a:off x="8143876" y="152400"/>
              <a:ext cx="3943350" cy="4924425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28467392-75A0-E3BF-530D-E28021985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8577" y="147638"/>
              <a:ext cx="4933948" cy="493394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779A-6D6F-5E83-E7BE-5BC51566D42A}"/>
              </a:ext>
            </a:extLst>
          </p:cNvPr>
          <p:cNvSpPr/>
          <p:nvPr/>
        </p:nvSpPr>
        <p:spPr>
          <a:xfrm>
            <a:off x="9591868" y="1231641"/>
            <a:ext cx="1045029" cy="2463281"/>
          </a:xfrm>
          <a:prstGeom prst="rect">
            <a:avLst/>
          </a:prstGeom>
          <a:solidFill>
            <a:schemeClr val="tx2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5DA1A5-9CB3-4406-FD47-2FAA1B4DB786}"/>
              </a:ext>
            </a:extLst>
          </p:cNvPr>
          <p:cNvSpPr/>
          <p:nvPr/>
        </p:nvSpPr>
        <p:spPr>
          <a:xfrm>
            <a:off x="9591869" y="1231641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531B1-9CF6-260E-B7B2-064AE4435C7B}"/>
              </a:ext>
            </a:extLst>
          </p:cNvPr>
          <p:cNvSpPr/>
          <p:nvPr/>
        </p:nvSpPr>
        <p:spPr>
          <a:xfrm>
            <a:off x="9591867" y="1226880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407BD-2F88-CD61-AC1E-A5F966A8C766}"/>
              </a:ext>
            </a:extLst>
          </p:cNvPr>
          <p:cNvSpPr txBox="1"/>
          <p:nvPr/>
        </p:nvSpPr>
        <p:spPr>
          <a:xfrm>
            <a:off x="209550" y="249238"/>
            <a:ext cx="768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22A35"/>
                </a:solidFill>
                <a:latin typeface="+mj-lt"/>
              </a:rPr>
              <a:t>UNDER CHRIST’S LAW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18C027-9E59-F271-1D99-3FE7F4844A32}"/>
              </a:ext>
            </a:extLst>
          </p:cNvPr>
          <p:cNvSpPr txBox="1"/>
          <p:nvPr/>
        </p:nvSpPr>
        <p:spPr>
          <a:xfrm>
            <a:off x="209550" y="1053527"/>
            <a:ext cx="7781511" cy="4093428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r>
              <a:rPr lang="en-US" sz="3600" dirty="0">
                <a:solidFill>
                  <a:srgbClr val="222A35"/>
                </a:solidFill>
              </a:rPr>
              <a:t>I TIMOTHY 2:9-10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Not-but Idiom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Proper clothing </a:t>
            </a:r>
            <a:r>
              <a:rPr lang="en-US" sz="2800" dirty="0">
                <a:solidFill>
                  <a:srgbClr val="222A35"/>
                </a:solidFill>
              </a:rPr>
              <a:t>– </a:t>
            </a:r>
            <a:r>
              <a:rPr lang="en-US" sz="2800" i="1" dirty="0">
                <a:solidFill>
                  <a:srgbClr val="222A35"/>
                </a:solidFill>
              </a:rPr>
              <a:t>well arranged, good behavior, respectful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Modestly</a:t>
            </a:r>
            <a:r>
              <a:rPr lang="en-US" sz="2800" dirty="0">
                <a:solidFill>
                  <a:srgbClr val="222A35"/>
                </a:solidFill>
              </a:rPr>
              <a:t> – </a:t>
            </a:r>
            <a:r>
              <a:rPr lang="en-US" sz="2800" i="1" dirty="0">
                <a:solidFill>
                  <a:srgbClr val="222A35"/>
                </a:solidFill>
              </a:rPr>
              <a:t>sense of shame, bashfulness, respect for others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Discreetly</a:t>
            </a:r>
            <a:r>
              <a:rPr lang="en-US" sz="2800" dirty="0">
                <a:solidFill>
                  <a:srgbClr val="222A35"/>
                </a:solidFill>
              </a:rPr>
              <a:t> – </a:t>
            </a:r>
            <a:r>
              <a:rPr lang="en-US" sz="2800" i="1" dirty="0">
                <a:solidFill>
                  <a:srgbClr val="222A35"/>
                </a:solidFill>
              </a:rPr>
              <a:t>self-control, self-restraint</a:t>
            </a:r>
          </a:p>
          <a:p>
            <a:r>
              <a:rPr lang="en-US" sz="2800" dirty="0">
                <a:solidFill>
                  <a:srgbClr val="222A35"/>
                </a:solidFill>
                <a:latin typeface="+mj-lt"/>
              </a:rPr>
              <a:t>Godliness</a:t>
            </a:r>
            <a:r>
              <a:rPr lang="en-US" sz="2800" dirty="0">
                <a:solidFill>
                  <a:srgbClr val="222A35"/>
                </a:solidFill>
              </a:rPr>
              <a:t> – </a:t>
            </a:r>
            <a:r>
              <a:rPr lang="en-US" sz="2800" i="1" dirty="0">
                <a:solidFill>
                  <a:srgbClr val="222A35"/>
                </a:solidFill>
              </a:rPr>
              <a:t>reverence towards God’s goodness, devoutness, and piety</a:t>
            </a:r>
            <a:endParaRPr lang="en-US" sz="2400" dirty="0">
              <a:solidFill>
                <a:srgbClr val="222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4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13AC0B1E-95D1-A02B-331F-86F6A5010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142874"/>
            <a:ext cx="7781511" cy="2190751"/>
          </a:xfrm>
          <a:solidFill>
            <a:schemeClr val="bg2">
              <a:alpha val="45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en-US" sz="3600" kern="100" dirty="0">
                <a:solidFill>
                  <a:srgbClr val="456DA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there a biblical pattern for public modesty for both men and women in the Bible, regardless of culture or situation?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98F85-2710-DB1A-1701-9C373F2818BC}"/>
              </a:ext>
            </a:extLst>
          </p:cNvPr>
          <p:cNvGrpSpPr/>
          <p:nvPr/>
        </p:nvGrpSpPr>
        <p:grpSpPr>
          <a:xfrm>
            <a:off x="7648577" y="147638"/>
            <a:ext cx="4933948" cy="4933948"/>
            <a:chOff x="7648577" y="147638"/>
            <a:chExt cx="4933948" cy="49339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62CD59-B039-C9B2-5955-AD6A42E55D30}"/>
                </a:ext>
              </a:extLst>
            </p:cNvPr>
            <p:cNvSpPr/>
            <p:nvPr/>
          </p:nvSpPr>
          <p:spPr>
            <a:xfrm>
              <a:off x="8143876" y="152400"/>
              <a:ext cx="3943350" cy="4924425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Man with solid fill">
              <a:extLst>
                <a:ext uri="{FF2B5EF4-FFF2-40B4-BE49-F238E27FC236}">
                  <a16:creationId xmlns:a16="http://schemas.microsoft.com/office/drawing/2014/main" id="{28467392-75A0-E3BF-530D-E28021985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48577" y="147638"/>
              <a:ext cx="4933948" cy="493394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779A-6D6F-5E83-E7BE-5BC51566D42A}"/>
              </a:ext>
            </a:extLst>
          </p:cNvPr>
          <p:cNvSpPr/>
          <p:nvPr/>
        </p:nvSpPr>
        <p:spPr>
          <a:xfrm>
            <a:off x="9591868" y="1231641"/>
            <a:ext cx="1045029" cy="2463281"/>
          </a:xfrm>
          <a:prstGeom prst="rect">
            <a:avLst/>
          </a:prstGeom>
          <a:solidFill>
            <a:schemeClr val="tx2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5DA1A5-9CB3-4406-FD47-2FAA1B4DB786}"/>
              </a:ext>
            </a:extLst>
          </p:cNvPr>
          <p:cNvSpPr/>
          <p:nvPr/>
        </p:nvSpPr>
        <p:spPr>
          <a:xfrm>
            <a:off x="9591869" y="1231641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531B1-9CF6-260E-B7B2-064AE4435C7B}"/>
              </a:ext>
            </a:extLst>
          </p:cNvPr>
          <p:cNvSpPr/>
          <p:nvPr/>
        </p:nvSpPr>
        <p:spPr>
          <a:xfrm>
            <a:off x="9591867" y="1226880"/>
            <a:ext cx="1045029" cy="246328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18C027-9E59-F271-1D99-3FE7F4844A32}"/>
              </a:ext>
            </a:extLst>
          </p:cNvPr>
          <p:cNvSpPr txBox="1"/>
          <p:nvPr/>
        </p:nvSpPr>
        <p:spPr>
          <a:xfrm>
            <a:off x="285957" y="2458520"/>
            <a:ext cx="7781511" cy="3416320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r>
              <a:rPr lang="en-US" sz="3600" dirty="0">
                <a:solidFill>
                  <a:srgbClr val="222A35"/>
                </a:solidFill>
              </a:rPr>
              <a:t>YES</a:t>
            </a:r>
          </a:p>
          <a:p>
            <a:r>
              <a:rPr lang="en-US" sz="3600" dirty="0">
                <a:solidFill>
                  <a:srgbClr val="222A35"/>
                </a:solidFill>
                <a:latin typeface="+mj-lt"/>
              </a:rPr>
              <a:t>Titus 2</a:t>
            </a:r>
          </a:p>
          <a:p>
            <a:r>
              <a:rPr lang="en-US" sz="3600" dirty="0">
                <a:solidFill>
                  <a:srgbClr val="222A35"/>
                </a:solidFill>
              </a:rPr>
              <a:t>MAYBE</a:t>
            </a:r>
          </a:p>
          <a:p>
            <a:r>
              <a:rPr lang="en-US" sz="3600" dirty="0">
                <a:solidFill>
                  <a:srgbClr val="222A35"/>
                </a:solidFill>
                <a:latin typeface="+mj-lt"/>
              </a:rPr>
              <a:t>II Corinthians 10:31-33</a:t>
            </a:r>
          </a:p>
          <a:p>
            <a:r>
              <a:rPr lang="en-US" sz="3600" dirty="0">
                <a:solidFill>
                  <a:srgbClr val="222A35"/>
                </a:solidFill>
              </a:rPr>
              <a:t>NO</a:t>
            </a:r>
          </a:p>
          <a:p>
            <a:r>
              <a:rPr lang="en-US" sz="3600" dirty="0">
                <a:solidFill>
                  <a:srgbClr val="222A35"/>
                </a:solidFill>
                <a:latin typeface="+mj-lt"/>
              </a:rPr>
              <a:t>Hebrews 4:12</a:t>
            </a:r>
            <a:endParaRPr lang="en-US" sz="2400" dirty="0">
              <a:solidFill>
                <a:srgbClr val="222A3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69149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9626"/>
            <a:ext cx="9144000" cy="975485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7931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of you who were baptized into Christ have clothed yourselves with Christ. </a:t>
            </a:r>
          </a:p>
        </p:txBody>
      </p:sp>
    </p:spTree>
    <p:extLst>
      <p:ext uri="{BB962C8B-B14F-4D97-AF65-F5344CB8AC3E}">
        <p14:creationId xmlns:p14="http://schemas.microsoft.com/office/powerpoint/2010/main" val="105133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46</TotalTime>
  <Words>279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Galatians 3:27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2023-04-19T18:58:31Z</dcterms:created>
  <dcterms:modified xsi:type="dcterms:W3CDTF">2023-04-19T19:45:16Z</dcterms:modified>
</cp:coreProperties>
</file>