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9" r:id="rId5"/>
    <p:sldId id="260" r:id="rId6"/>
    <p:sldId id="261" r:id="rId7"/>
    <p:sldId id="262" r:id="rId8"/>
    <p:sldId id="263" r:id="rId9"/>
    <p:sldId id="265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4D944-C191-2B0F-2B71-4CB1D0C563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1E7811-379E-2653-77FA-83FB76DA4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C346F3-B5B4-CCBF-8BD1-2464132DC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C37B33-6078-BE4D-53CB-A111A0204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38C00-A60B-2A65-B461-9867C2E57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49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8B317-39EB-6722-9471-31E93A640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B3B7E9-9208-2A42-E44D-11821B41EC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9BB6C-9587-2037-5C74-EC8491653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D6392-1664-BC58-1C4D-60F7C1791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1DD5EE-ECBE-2694-FE79-88603E6FB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47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AAB608-1067-4DFA-2B64-CE4AA82B45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4F2449-0EF4-084A-47B6-1CBCD3E91D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4E972-E5AE-B68A-6715-F549EE2E9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695B2-28F3-DA36-D1EA-549DEDB79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BC13A-FBFC-741A-F12F-B74AEBC97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91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17355-BD78-AF4C-5523-E6E696356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46F33-FA58-F1F5-6153-5E3B32FD2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3CFA7-8E27-283C-A2DA-0688D88F2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5972B-7413-392B-8FC1-2C5D060D6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7E670-5A2D-165E-7D1E-27FDFAACA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686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B24E6-60C7-6B19-84AA-9001CE688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91C992-5E07-5BEE-CC76-342C6EAD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8830D-7E81-44EB-0174-02EE7556E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99026-00A2-5091-802C-4EAEBD3F1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57E96-9B86-13D8-D99F-B34FFC783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948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692EF-73AE-8EF3-E2AF-AAF691EFA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A570E-7937-16EB-5CAA-09C0F0914E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9C50B3-8D82-4122-5B3A-8F9F8D986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3C81DA-C514-BF2E-50CD-2AB561911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D14834-C4C9-7063-31AF-6CC1655DE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84962F-27B7-B808-C5E8-5BB56471A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98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FD06B-21DF-0584-D9AE-D36B084C6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C9622E-0BB7-82D5-17E2-B2DC6FF946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C4EDCB-185A-E555-2348-C9CF9D8F21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91F42F-A828-5A7B-B0F7-FBF5AEF5B1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7A259C-AA66-87ED-85AD-518B470539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CE8ADA-2423-C113-A789-D1D4441E2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8251AA-2C13-364D-2E33-6BE022201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54D0A7-C366-D0D9-A1EA-BA1F3637E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77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FAAA6-96BE-2868-3CA6-622F50E53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20BF85-4D86-B9A9-8061-82B5D7380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59C8F2-4A50-E88E-BBE6-30783DD46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CCE810-F5E0-2286-C242-B0F6C4B08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867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F5C023-B0DC-CCC9-DE5E-DFBC82C0B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EE5D4C-1CE6-A787-10E9-7550BBDF8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EEC986-0E1C-6B48-0442-B18A338F2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10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CE3F2-4A57-6FCF-0291-266189E26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00825-5F5C-C3F9-B196-DAD61D894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A202C5-C0C8-69E5-8140-870F9916AA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D296D5-9B3B-601C-7749-CB19B7080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9197DD-47F6-C215-856B-5DB35AB0E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68949B-03A9-5EE5-63E0-8D78E948D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6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C9039-BC95-2FFA-DE20-F4C1F9D0D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6C6667-6FB4-ED04-A591-5716A80B20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3A18C8-3F79-4457-04FB-22AD497D8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D41B1A-1340-B7F2-FFE8-71A45B31B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C0AE63-06EF-45D0-9E44-A9EF5EB7B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6D3E57-27EF-EE7C-ED84-6961B687E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665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BE6022-9272-5B59-4234-5042FD477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69E928-1010-4371-7561-C7811E5D2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764199-F4F9-B2FF-4922-EEB1E205F5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A4E9F-574E-47FF-B8E1-902C2102F6F6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8B7D5-8BF0-0F6D-C5F7-FE32F2C771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CD60C-D8A6-B3B6-B21B-85F3B18780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05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61656-16C8-5751-93AE-EF9CB5E32F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29641B-A17C-5858-741A-228C9724C3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432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919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61656-16C8-5751-93AE-EF9CB5E32F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/>
              <a:t>We Become What We Worship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29641B-A17C-5858-741A-228C9724C3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Old Testament Examples</a:t>
            </a:r>
          </a:p>
        </p:txBody>
      </p:sp>
    </p:spTree>
    <p:extLst>
      <p:ext uri="{BB962C8B-B14F-4D97-AF65-F5344CB8AC3E}">
        <p14:creationId xmlns:p14="http://schemas.microsoft.com/office/powerpoint/2010/main" val="432308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61656-16C8-5751-93AE-EF9CB5E32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/>
              <a:t>Reflections of Exodus 32-34</a:t>
            </a:r>
            <a:br>
              <a:rPr lang="en-US" sz="4800" dirty="0"/>
            </a:br>
            <a:r>
              <a:rPr lang="en-US" sz="4800" dirty="0"/>
              <a:t>The Golden Calf Incident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29641B-A17C-5858-741A-228C9724C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Deuteronomy 29:4</a:t>
            </a:r>
          </a:p>
          <a:p>
            <a:pPr marL="0" indent="0">
              <a:buNone/>
            </a:pPr>
            <a:r>
              <a:rPr lang="en-US" sz="3600" dirty="0"/>
              <a:t>"Yet to this day the LORD has not given you a heart to know, nor eyes to see, nor ears to hear.</a:t>
            </a:r>
          </a:p>
          <a:p>
            <a:r>
              <a:rPr lang="en-US" sz="4000" dirty="0"/>
              <a:t>Exodus 32:9; 33:3, 5; 34:9 Israel is obstinate</a:t>
            </a:r>
          </a:p>
          <a:p>
            <a:r>
              <a:rPr lang="en-US" sz="4000" dirty="0"/>
              <a:t>Exodus 32:25 Israel is out of control</a:t>
            </a:r>
          </a:p>
          <a:p>
            <a:r>
              <a:rPr lang="en-US" sz="4000" dirty="0"/>
              <a:t>Exodus 32:8 Israel is turned aside</a:t>
            </a:r>
          </a:p>
          <a:p>
            <a:pPr lvl="1"/>
            <a:r>
              <a:rPr lang="en-US" sz="3600" dirty="0"/>
              <a:t>Needs to be gathered together (32:26)</a:t>
            </a:r>
          </a:p>
        </p:txBody>
      </p:sp>
      <p:pic>
        <p:nvPicPr>
          <p:cNvPr id="11" name="Picture 10" descr="A person riding a horse&#10;&#10;Description automatically generated with low confidence">
            <a:extLst>
              <a:ext uri="{FF2B5EF4-FFF2-40B4-BE49-F238E27FC236}">
                <a16:creationId xmlns:a16="http://schemas.microsoft.com/office/drawing/2014/main" id="{3B157754-09F1-920A-E577-A9F3796928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32" y="0"/>
            <a:ext cx="10224135" cy="6858000"/>
          </a:xfrm>
          <a:prstGeom prst="rect">
            <a:avLst/>
          </a:prstGeom>
        </p:spPr>
      </p:pic>
      <p:pic>
        <p:nvPicPr>
          <p:cNvPr id="13" name="Picture 12" descr="A statue of a bearded person&#10;&#10;Description automatically generated with medium confidence">
            <a:extLst>
              <a:ext uri="{FF2B5EF4-FFF2-40B4-BE49-F238E27FC236}">
                <a16:creationId xmlns:a16="http://schemas.microsoft.com/office/drawing/2014/main" id="{75AB52C5-0C5F-70F7-6C9D-72DD1971DD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5800" y="0"/>
            <a:ext cx="9144000" cy="6858000"/>
          </a:xfrm>
          <a:prstGeom prst="rect">
            <a:avLst/>
          </a:prstGeom>
        </p:spPr>
      </p:pic>
      <p:pic>
        <p:nvPicPr>
          <p:cNvPr id="15" name="Picture 14" descr="A statue of a person&#10;&#10;Description automatically generated with medium confidence">
            <a:extLst>
              <a:ext uri="{FF2B5EF4-FFF2-40B4-BE49-F238E27FC236}">
                <a16:creationId xmlns:a16="http://schemas.microsoft.com/office/drawing/2014/main" id="{A6A8A072-F8B3-4C83-7F25-76AFF97AAE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6368E39-C462-553B-88E2-13DCFB85CC0F}"/>
              </a:ext>
            </a:extLst>
          </p:cNvPr>
          <p:cNvSpPr txBox="1"/>
          <p:nvPr/>
        </p:nvSpPr>
        <p:spPr>
          <a:xfrm>
            <a:off x="225267" y="4073913"/>
            <a:ext cx="713857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+mj-lt"/>
              </a:rPr>
              <a:t>Exodus 34:29-25</a:t>
            </a:r>
          </a:p>
          <a:p>
            <a:pPr algn="ctr"/>
            <a:r>
              <a:rPr lang="en-US" sz="4400" dirty="0">
                <a:latin typeface="+mj-lt"/>
              </a:rPr>
              <a:t>The skin of his face </a:t>
            </a:r>
            <a:r>
              <a:rPr lang="en-US" sz="4400" i="1" dirty="0"/>
              <a:t>shone</a:t>
            </a:r>
          </a:p>
          <a:p>
            <a:pPr algn="ctr"/>
            <a:r>
              <a:rPr lang="en-US" sz="4400" i="1" dirty="0"/>
              <a:t>“his face was horned”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757658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61656-16C8-5751-93AE-EF9CB5E32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/>
              <a:t>Reflections of Exodus 32-34</a:t>
            </a:r>
            <a:br>
              <a:rPr lang="en-US" sz="4800" dirty="0"/>
            </a:br>
            <a:r>
              <a:rPr lang="en-US" sz="4800" dirty="0"/>
              <a:t>The Golden Calf Incident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29641B-A17C-5858-741A-228C9724C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Psalm 106:20</a:t>
            </a:r>
          </a:p>
          <a:p>
            <a:pPr marL="0" indent="0">
              <a:buNone/>
            </a:pPr>
            <a:r>
              <a:rPr lang="en-US" sz="3600" dirty="0"/>
              <a:t>Thus, they exchanged their glory For the image of an ox that eats grass.</a:t>
            </a:r>
          </a:p>
          <a:p>
            <a:r>
              <a:rPr lang="en-US" sz="3600" dirty="0"/>
              <a:t>What is “their glory”?</a:t>
            </a:r>
          </a:p>
          <a:p>
            <a:r>
              <a:rPr lang="en-US" sz="3600" dirty="0"/>
              <a:t>The object of their worship</a:t>
            </a:r>
          </a:p>
          <a:p>
            <a:r>
              <a:rPr lang="en-US" sz="3600" dirty="0"/>
              <a:t>The reflection of the character and nature of God</a:t>
            </a:r>
          </a:p>
        </p:txBody>
      </p:sp>
    </p:spTree>
    <p:extLst>
      <p:ext uri="{BB962C8B-B14F-4D97-AF65-F5344CB8AC3E}">
        <p14:creationId xmlns:p14="http://schemas.microsoft.com/office/powerpoint/2010/main" val="808223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61656-16C8-5751-93AE-EF9CB5E32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/>
              <a:t>Reflections of Exodus 32-34</a:t>
            </a:r>
            <a:br>
              <a:rPr lang="en-US" sz="4800" dirty="0"/>
            </a:br>
            <a:r>
              <a:rPr lang="en-US" sz="4800" dirty="0"/>
              <a:t>The Golden Calf Incident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29641B-A17C-5858-741A-228C9724C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/>
              <a:t>II Kings 17:14, 15</a:t>
            </a:r>
          </a:p>
          <a:p>
            <a:pPr marL="0" indent="0">
              <a:buNone/>
            </a:pPr>
            <a:r>
              <a:rPr lang="en-US" sz="3200" dirty="0"/>
              <a:t>“However, they did not listen, but stiffened their neck like their fathers, who did not believe in the LORD their God… and they followed vanity and became vain…”</a:t>
            </a:r>
          </a:p>
          <a:p>
            <a:r>
              <a:rPr lang="en-US" sz="3600" dirty="0"/>
              <a:t>Retelling of I Kings 12 as a fundamental reason for the fall of Israel</a:t>
            </a:r>
          </a:p>
          <a:p>
            <a:r>
              <a:rPr lang="en-US" sz="3600" dirty="0"/>
              <a:t>Stiff-necked</a:t>
            </a:r>
          </a:p>
          <a:p>
            <a:r>
              <a:rPr lang="en-US" sz="3600" dirty="0"/>
              <a:t>Following vanity and become vain</a:t>
            </a:r>
          </a:p>
        </p:txBody>
      </p:sp>
    </p:spTree>
    <p:extLst>
      <p:ext uri="{BB962C8B-B14F-4D97-AF65-F5344CB8AC3E}">
        <p14:creationId xmlns:p14="http://schemas.microsoft.com/office/powerpoint/2010/main" val="228484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61656-16C8-5751-93AE-EF9CB5E32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/>
              <a:t>Reflections of Exodus 32-34</a:t>
            </a:r>
            <a:br>
              <a:rPr lang="en-US" sz="4800" dirty="0"/>
            </a:br>
            <a:r>
              <a:rPr lang="en-US" sz="4800" dirty="0"/>
              <a:t>The Golden Calf Incident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29641B-A17C-5858-741A-228C9724C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Hosea 4:16-17; 8:4-7; 13:2-3</a:t>
            </a:r>
          </a:p>
          <a:p>
            <a:pPr marL="0" indent="0">
              <a:buNone/>
            </a:pPr>
            <a:r>
              <a:rPr lang="en-US" sz="3200" dirty="0"/>
              <a:t>Stubborn like a heifer… sow the wind and reap the whirlwind… they will become like dew, smoke, chaff…</a:t>
            </a:r>
          </a:p>
          <a:p>
            <a:r>
              <a:rPr lang="en-US" sz="3600" dirty="0"/>
              <a:t>Idolatry has had deep impacts in their spiritual life</a:t>
            </a:r>
          </a:p>
          <a:p>
            <a:r>
              <a:rPr lang="en-US" sz="3600" dirty="0"/>
              <a:t>Hosea 4:7 God says He will exchange their glory for shame</a:t>
            </a:r>
          </a:p>
        </p:txBody>
      </p:sp>
    </p:spTree>
    <p:extLst>
      <p:ext uri="{BB962C8B-B14F-4D97-AF65-F5344CB8AC3E}">
        <p14:creationId xmlns:p14="http://schemas.microsoft.com/office/powerpoint/2010/main" val="702612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61656-16C8-5751-93AE-EF9CB5E32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/>
              <a:t>Reflections of Exodus 32-34</a:t>
            </a:r>
            <a:br>
              <a:rPr lang="en-US" sz="4800" dirty="0"/>
            </a:br>
            <a:r>
              <a:rPr lang="en-US" sz="4800" dirty="0"/>
              <a:t>The Golden Calf Incident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29641B-A17C-5858-741A-228C9724C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Jeremiah 2:1-11</a:t>
            </a:r>
          </a:p>
          <a:p>
            <a:pPr marL="0" indent="0">
              <a:buNone/>
            </a:pPr>
            <a:r>
              <a:rPr lang="en-US" sz="3200" dirty="0"/>
              <a:t>Judah had walked after emptiness and became empty… her priests prophesied and walked after profitless things… they had exchanged their glory for that which was profitless.</a:t>
            </a:r>
          </a:p>
          <a:p>
            <a:r>
              <a:rPr lang="en-US" sz="3600" dirty="0"/>
              <a:t>God’s inheritance has become and abomination!</a:t>
            </a:r>
          </a:p>
          <a:p>
            <a:pPr lvl="1"/>
            <a:r>
              <a:rPr lang="en-US" sz="3200" dirty="0"/>
              <a:t>Deut. 32:9 “Jacob is… His inheritance.”</a:t>
            </a:r>
          </a:p>
        </p:txBody>
      </p:sp>
    </p:spTree>
    <p:extLst>
      <p:ext uri="{BB962C8B-B14F-4D97-AF65-F5344CB8AC3E}">
        <p14:creationId xmlns:p14="http://schemas.microsoft.com/office/powerpoint/2010/main" val="3423348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61656-16C8-5751-93AE-EF9CB5E32F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/>
              <a:t>We Become What We Worship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29641B-A17C-5858-741A-228C9724C3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Old Testament Examples</a:t>
            </a:r>
          </a:p>
        </p:txBody>
      </p:sp>
    </p:spTree>
    <p:extLst>
      <p:ext uri="{BB962C8B-B14F-4D97-AF65-F5344CB8AC3E}">
        <p14:creationId xmlns:p14="http://schemas.microsoft.com/office/powerpoint/2010/main" val="889270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61656-16C8-5751-93AE-EF9CB5E32F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/>
              <a:t>We Become What We Worship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29641B-A17C-5858-741A-228C9724C3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671382"/>
          </a:xfrm>
        </p:spPr>
        <p:txBody>
          <a:bodyPr>
            <a:normAutofit/>
          </a:bodyPr>
          <a:lstStyle/>
          <a:p>
            <a:r>
              <a:rPr lang="en-US" sz="4000" dirty="0"/>
              <a:t>NEW Testament Examples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5414C0-068A-C0F2-1F00-850BD7D297C4}"/>
              </a:ext>
            </a:extLst>
          </p:cNvPr>
          <p:cNvSpPr txBox="1"/>
          <p:nvPr/>
        </p:nvSpPr>
        <p:spPr>
          <a:xfrm>
            <a:off x="597159" y="4086808"/>
            <a:ext cx="109976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+mj-lt"/>
              </a:rPr>
              <a:t>Ephesians 1:18</a:t>
            </a:r>
          </a:p>
          <a:p>
            <a:pPr algn="ctr"/>
            <a:r>
              <a:rPr lang="en-US" sz="3600" dirty="0"/>
              <a:t>[I pray that you see]… the riches of the glory of His inheritance in the saints…</a:t>
            </a:r>
          </a:p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527538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ticulat CF v2 Font Family (Default)">
      <a:majorFont>
        <a:latin typeface="Articulat CF v2 Heavy"/>
        <a:ea typeface=""/>
        <a:cs typeface=""/>
      </a:majorFont>
      <a:minorFont>
        <a:latin typeface="Articulat CF v2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AC23D366-0CD3-41D7-811E-B88B497BED53}" vid="{4B63EA86-E58C-4B7A-A5CB-DBDC09AC64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WIDESCREEN Articulat CF v2 Font Family Default</Template>
  <TotalTime>157</TotalTime>
  <Words>358</Words>
  <Application>Microsoft Office PowerPoint</Application>
  <PresentationFormat>Widescreen</PresentationFormat>
  <Paragraphs>40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Articulat CF v2 Heavy</vt:lpstr>
      <vt:lpstr>Articulat CF v2 Medium</vt:lpstr>
      <vt:lpstr>Office Theme</vt:lpstr>
      <vt:lpstr>PowerPoint Presentation</vt:lpstr>
      <vt:lpstr>We Become What We Worship</vt:lpstr>
      <vt:lpstr>Reflections of Exodus 32-34 The Golden Calf Incident</vt:lpstr>
      <vt:lpstr>Reflections of Exodus 32-34 The Golden Calf Incident</vt:lpstr>
      <vt:lpstr>Reflections of Exodus 32-34 The Golden Calf Incident</vt:lpstr>
      <vt:lpstr>Reflections of Exodus 32-34 The Golden Calf Incident</vt:lpstr>
      <vt:lpstr>Reflections of Exodus 32-34 The Golden Calf Incident</vt:lpstr>
      <vt:lpstr>We Become What We Worship</vt:lpstr>
      <vt:lpstr>We Become What We Worship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Kyle Blevins</dc:creator>
  <cp:lastModifiedBy>Kyle Blevins</cp:lastModifiedBy>
  <cp:revision>1</cp:revision>
  <dcterms:created xsi:type="dcterms:W3CDTF">2023-03-03T16:28:26Z</dcterms:created>
  <dcterms:modified xsi:type="dcterms:W3CDTF">2023-03-03T19:06:10Z</dcterms:modified>
</cp:coreProperties>
</file>