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57"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FBD749A6-7619-4D9B-9869-93D9473D8B85}"/>
    <pc:docChg chg="modSld">
      <pc:chgData name="Kyle Blevins" userId="f4048cd5465779d3" providerId="LiveId" clId="{FBD749A6-7619-4D9B-9869-93D9473D8B85}" dt="2022-08-06T15:08:12.232" v="1" actId="20577"/>
      <pc:docMkLst>
        <pc:docMk/>
      </pc:docMkLst>
      <pc:sldChg chg="modSp mod">
        <pc:chgData name="Kyle Blevins" userId="f4048cd5465779d3" providerId="LiveId" clId="{FBD749A6-7619-4D9B-9869-93D9473D8B85}" dt="2022-08-06T15:08:12.232" v="1" actId="20577"/>
        <pc:sldMkLst>
          <pc:docMk/>
          <pc:sldMk cId="3586077767" sldId="259"/>
        </pc:sldMkLst>
        <pc:spChg chg="mod">
          <ac:chgData name="Kyle Blevins" userId="f4048cd5465779d3" providerId="LiveId" clId="{FBD749A6-7619-4D9B-9869-93D9473D8B85}" dt="2022-08-06T15:08:12.232" v="1" actId="20577"/>
          <ac:spMkLst>
            <pc:docMk/>
            <pc:sldMk cId="3586077767" sldId="259"/>
            <ac:spMk id="5" creationId="{77BE5ED8-BBC6-8974-0D68-6730E2FBB7C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8/6/2022</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8/6/2022</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222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2EB8A-2119-B662-503D-ECCFF7D79852}"/>
              </a:ext>
            </a:extLst>
          </p:cNvPr>
          <p:cNvSpPr>
            <a:spLocks noGrp="1"/>
          </p:cNvSpPr>
          <p:nvPr>
            <p:ph type="title"/>
          </p:nvPr>
        </p:nvSpPr>
        <p:spPr/>
        <p:txBody>
          <a:bodyPr>
            <a:normAutofit/>
          </a:bodyPr>
          <a:lstStyle/>
          <a:p>
            <a:r>
              <a:rPr lang="en-US" sz="5400" dirty="0">
                <a:solidFill>
                  <a:schemeClr val="bg1"/>
                </a:solidFill>
                <a:effectLst>
                  <a:outerShdw blurRad="38100" dist="38100" dir="2700000" algn="tl">
                    <a:srgbClr val="000000">
                      <a:alpha val="43137"/>
                    </a:srgbClr>
                  </a:outerShdw>
                </a:effectLst>
              </a:rPr>
              <a:t>Jesus is Lord and Christ!</a:t>
            </a:r>
          </a:p>
        </p:txBody>
      </p:sp>
      <p:sp>
        <p:nvSpPr>
          <p:cNvPr id="5" name="Content Placeholder 4">
            <a:extLst>
              <a:ext uri="{FF2B5EF4-FFF2-40B4-BE49-F238E27FC236}">
                <a16:creationId xmlns:a16="http://schemas.microsoft.com/office/drawing/2014/main" id="{9FBE1BC8-81CF-D0A8-F2E3-06FD4FA116FA}"/>
              </a:ext>
            </a:extLst>
          </p:cNvPr>
          <p:cNvSpPr>
            <a:spLocks noGrp="1"/>
          </p:cNvSpPr>
          <p:nvPr>
            <p:ph idx="1"/>
          </p:nvPr>
        </p:nvSpPr>
        <p:spPr>
          <a:xfrm>
            <a:off x="2324100" y="1825625"/>
            <a:ext cx="9029700" cy="4351338"/>
          </a:xfrm>
        </p:spPr>
        <p:txBody>
          <a:bodyPr>
            <a:normAutofit/>
          </a:bodyPr>
          <a:lstStyle/>
          <a:p>
            <a:r>
              <a:rPr lang="en-US" sz="4000" dirty="0">
                <a:solidFill>
                  <a:schemeClr val="bg1"/>
                </a:solidFill>
                <a:effectLst>
                  <a:outerShdw blurRad="38100" dist="38100" dir="2700000" algn="tl">
                    <a:srgbClr val="000000">
                      <a:alpha val="43137"/>
                    </a:srgbClr>
                  </a:outerShdw>
                </a:effectLst>
              </a:rPr>
              <a:t>Has always been God’s plan for you!</a:t>
            </a:r>
          </a:p>
          <a:p>
            <a:r>
              <a:rPr lang="en-US" sz="4000" dirty="0">
                <a:solidFill>
                  <a:schemeClr val="bg1"/>
                </a:solidFill>
                <a:effectLst>
                  <a:outerShdw blurRad="38100" dist="38100" dir="2700000" algn="tl">
                    <a:srgbClr val="000000">
                      <a:alpha val="43137"/>
                    </a:srgbClr>
                  </a:outerShdw>
                </a:effectLst>
              </a:rPr>
              <a:t>The miracles of Christ announce His right to rule in your life!</a:t>
            </a:r>
          </a:p>
          <a:p>
            <a:r>
              <a:rPr lang="en-US" sz="4000" dirty="0">
                <a:solidFill>
                  <a:schemeClr val="bg1"/>
                </a:solidFill>
                <a:effectLst>
                  <a:outerShdw blurRad="38100" dist="38100" dir="2700000" algn="tl">
                    <a:srgbClr val="000000">
                      <a:alpha val="43137"/>
                    </a:srgbClr>
                  </a:outerShdw>
                </a:effectLst>
              </a:rPr>
              <a:t>The Resurrection proves His significance beyond death!</a:t>
            </a:r>
          </a:p>
          <a:p>
            <a:r>
              <a:rPr lang="en-US" sz="4000" dirty="0">
                <a:solidFill>
                  <a:schemeClr val="bg1"/>
                </a:solidFill>
                <a:effectLst>
                  <a:outerShdw blurRad="38100" dist="38100" dir="2700000" algn="tl">
                    <a:srgbClr val="000000">
                      <a:alpha val="43137"/>
                    </a:srgbClr>
                  </a:outerShdw>
                </a:effectLst>
              </a:rPr>
              <a:t>Christ’s place in heaven assures eternal victory!</a:t>
            </a:r>
          </a:p>
        </p:txBody>
      </p:sp>
    </p:spTree>
    <p:extLst>
      <p:ext uri="{BB962C8B-B14F-4D97-AF65-F5344CB8AC3E}">
        <p14:creationId xmlns:p14="http://schemas.microsoft.com/office/powerpoint/2010/main" val="41783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633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64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390FF2-2147-72F9-DBE6-9E6AF9B65F79}"/>
              </a:ext>
            </a:extLst>
          </p:cNvPr>
          <p:cNvSpPr>
            <a:spLocks noGrp="1"/>
          </p:cNvSpPr>
          <p:nvPr>
            <p:ph type="title"/>
          </p:nvPr>
        </p:nvSpPr>
        <p:spPr>
          <a:xfrm>
            <a:off x="838200" y="259555"/>
            <a:ext cx="10515600" cy="842963"/>
          </a:xfrm>
        </p:spPr>
        <p:txBody>
          <a:bodyPr>
            <a:normAutofit/>
          </a:bodyPr>
          <a:lstStyle/>
          <a:p>
            <a:pPr algn="ctr"/>
            <a:r>
              <a:rPr lang="en-US" sz="5400" dirty="0">
                <a:solidFill>
                  <a:schemeClr val="bg1"/>
                </a:solidFill>
              </a:rPr>
              <a:t>Acts 2:17-21</a:t>
            </a:r>
          </a:p>
        </p:txBody>
      </p:sp>
      <p:sp>
        <p:nvSpPr>
          <p:cNvPr id="5" name="Content Placeholder 4">
            <a:extLst>
              <a:ext uri="{FF2B5EF4-FFF2-40B4-BE49-F238E27FC236}">
                <a16:creationId xmlns:a16="http://schemas.microsoft.com/office/drawing/2014/main" id="{77BE5ED8-BBC6-8974-0D68-6730E2FBB7C6}"/>
              </a:ext>
            </a:extLst>
          </p:cNvPr>
          <p:cNvSpPr>
            <a:spLocks noGrp="1"/>
          </p:cNvSpPr>
          <p:nvPr>
            <p:ph idx="1"/>
          </p:nvPr>
        </p:nvSpPr>
        <p:spPr>
          <a:xfrm>
            <a:off x="838200" y="1102518"/>
            <a:ext cx="10515600" cy="5495927"/>
          </a:xfrm>
        </p:spPr>
        <p:txBody>
          <a:bodyPr>
            <a:noAutofit/>
          </a:bodyPr>
          <a:lstStyle/>
          <a:p>
            <a:pPr marL="0" indent="0">
              <a:buNone/>
            </a:pPr>
            <a:r>
              <a:rPr lang="en-US" sz="3200" dirty="0">
                <a:solidFill>
                  <a:schemeClr val="bg1"/>
                </a:solidFill>
              </a:rPr>
              <a:t>‘And it shall be in the last days,’ God says, ‘that I will pour out my spirit on all mankind; and your sons and your daughters will prophesy, and your young men will see visions, and your old men will have dreams; and even on my male and female servants I will pour out my spirit in those days, and they will prophesy. And I will display wonders in the sky above and signs on the earth below, blood, fire, and vapor of smoke. The sun will be turned into darkness and the moon into blood, before the great and glorious day of </a:t>
            </a:r>
            <a:r>
              <a:rPr lang="en-US" sz="3200">
                <a:solidFill>
                  <a:schemeClr val="bg1"/>
                </a:solidFill>
              </a:rPr>
              <a:t>the Lord </a:t>
            </a:r>
            <a:r>
              <a:rPr lang="en-US" sz="3200" dirty="0">
                <a:solidFill>
                  <a:schemeClr val="bg1"/>
                </a:solidFill>
              </a:rPr>
              <a:t>comes. And it shall be that everyone who calls on the name of the L</a:t>
            </a:r>
            <a:r>
              <a:rPr lang="en-US" sz="2400" dirty="0">
                <a:solidFill>
                  <a:schemeClr val="bg1"/>
                </a:solidFill>
              </a:rPr>
              <a:t>ORD</a:t>
            </a:r>
            <a:r>
              <a:rPr lang="en-US" sz="3200" dirty="0">
                <a:solidFill>
                  <a:schemeClr val="bg1"/>
                </a:solidFill>
              </a:rPr>
              <a:t> will be saved.’</a:t>
            </a:r>
          </a:p>
        </p:txBody>
      </p:sp>
    </p:spTree>
    <p:extLst>
      <p:ext uri="{BB962C8B-B14F-4D97-AF65-F5344CB8AC3E}">
        <p14:creationId xmlns:p14="http://schemas.microsoft.com/office/powerpoint/2010/main" val="358607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2EB8A-2119-B662-503D-ECCFF7D79852}"/>
              </a:ext>
            </a:extLst>
          </p:cNvPr>
          <p:cNvSpPr>
            <a:spLocks noGrp="1"/>
          </p:cNvSpPr>
          <p:nvPr>
            <p:ph type="title"/>
          </p:nvPr>
        </p:nvSpPr>
        <p:spPr/>
        <p:txBody>
          <a:bodyPr>
            <a:normAutofit/>
          </a:bodyPr>
          <a:lstStyle/>
          <a:p>
            <a:r>
              <a:rPr lang="en-US" sz="5400" dirty="0">
                <a:solidFill>
                  <a:schemeClr val="bg1"/>
                </a:solidFill>
                <a:effectLst>
                  <a:outerShdw blurRad="38100" dist="38100" dir="2700000" algn="tl">
                    <a:srgbClr val="000000">
                      <a:alpha val="43137"/>
                    </a:srgbClr>
                  </a:outerShdw>
                </a:effectLst>
              </a:rPr>
              <a:t>Jesus is Lord and Christ!</a:t>
            </a:r>
          </a:p>
        </p:txBody>
      </p:sp>
      <p:sp>
        <p:nvSpPr>
          <p:cNvPr id="8" name="Content Placeholder 4">
            <a:extLst>
              <a:ext uri="{FF2B5EF4-FFF2-40B4-BE49-F238E27FC236}">
                <a16:creationId xmlns:a16="http://schemas.microsoft.com/office/drawing/2014/main" id="{57591B8A-2406-FB97-B0A2-A20613E188BB}"/>
              </a:ext>
            </a:extLst>
          </p:cNvPr>
          <p:cNvSpPr>
            <a:spLocks noGrp="1"/>
          </p:cNvSpPr>
          <p:nvPr>
            <p:ph idx="1"/>
          </p:nvPr>
        </p:nvSpPr>
        <p:spPr>
          <a:xfrm>
            <a:off x="2324100" y="1825625"/>
            <a:ext cx="9029700" cy="4351338"/>
          </a:xfrm>
        </p:spPr>
        <p:txBody>
          <a:bodyPr>
            <a:normAutofit/>
          </a:bodyPr>
          <a:lstStyle/>
          <a:p>
            <a:r>
              <a:rPr lang="en-US" sz="4000" dirty="0">
                <a:solidFill>
                  <a:schemeClr val="bg1"/>
                </a:solidFill>
                <a:effectLst>
                  <a:outerShdw blurRad="38100" dist="38100" dir="2700000" algn="tl">
                    <a:srgbClr val="000000">
                      <a:alpha val="43137"/>
                    </a:srgbClr>
                  </a:outerShdw>
                </a:effectLst>
              </a:rPr>
              <a:t>Has always been God’s plan for you!</a:t>
            </a:r>
          </a:p>
        </p:txBody>
      </p:sp>
    </p:spTree>
    <p:extLst>
      <p:ext uri="{BB962C8B-B14F-4D97-AF65-F5344CB8AC3E}">
        <p14:creationId xmlns:p14="http://schemas.microsoft.com/office/powerpoint/2010/main" val="19726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390FF2-2147-72F9-DBE6-9E6AF9B65F79}"/>
              </a:ext>
            </a:extLst>
          </p:cNvPr>
          <p:cNvSpPr>
            <a:spLocks noGrp="1"/>
          </p:cNvSpPr>
          <p:nvPr>
            <p:ph type="title"/>
          </p:nvPr>
        </p:nvSpPr>
        <p:spPr>
          <a:xfrm>
            <a:off x="838200" y="259555"/>
            <a:ext cx="10515600" cy="842963"/>
          </a:xfrm>
        </p:spPr>
        <p:txBody>
          <a:bodyPr>
            <a:normAutofit/>
          </a:bodyPr>
          <a:lstStyle/>
          <a:p>
            <a:pPr algn="ctr"/>
            <a:r>
              <a:rPr lang="en-US" sz="5400" dirty="0">
                <a:solidFill>
                  <a:schemeClr val="bg1"/>
                </a:solidFill>
              </a:rPr>
              <a:t>Acts 2:22-23</a:t>
            </a:r>
          </a:p>
        </p:txBody>
      </p:sp>
      <p:sp>
        <p:nvSpPr>
          <p:cNvPr id="5" name="Content Placeholder 4">
            <a:extLst>
              <a:ext uri="{FF2B5EF4-FFF2-40B4-BE49-F238E27FC236}">
                <a16:creationId xmlns:a16="http://schemas.microsoft.com/office/drawing/2014/main" id="{77BE5ED8-BBC6-8974-0D68-6730E2FBB7C6}"/>
              </a:ext>
            </a:extLst>
          </p:cNvPr>
          <p:cNvSpPr>
            <a:spLocks noGrp="1"/>
          </p:cNvSpPr>
          <p:nvPr>
            <p:ph idx="1"/>
          </p:nvPr>
        </p:nvSpPr>
        <p:spPr>
          <a:xfrm>
            <a:off x="838200" y="1102518"/>
            <a:ext cx="10515600" cy="5495927"/>
          </a:xfrm>
        </p:spPr>
        <p:txBody>
          <a:bodyPr>
            <a:noAutofit/>
          </a:bodyPr>
          <a:lstStyle/>
          <a:p>
            <a:pPr marL="0" indent="0">
              <a:buNone/>
            </a:pPr>
            <a:r>
              <a:rPr lang="en-US" sz="4000" dirty="0">
                <a:solidFill>
                  <a:schemeClr val="bg1"/>
                </a:solidFill>
              </a:rPr>
              <a:t>Men of Israel, listen to these words: Jesus the Nazarene, a Man attested to you by God with miracles and wonders and signs which God performed through Him in your midst, just as you yourselves know— this Man, delivered over by the predetermined plan and foreknowledge of God, you nailed to a cross by the hands of godless men and put Him to death.</a:t>
            </a:r>
            <a:endParaRPr lang="en-US" sz="3200" dirty="0">
              <a:solidFill>
                <a:schemeClr val="bg1"/>
              </a:solidFill>
            </a:endParaRPr>
          </a:p>
        </p:txBody>
      </p:sp>
    </p:spTree>
    <p:extLst>
      <p:ext uri="{BB962C8B-B14F-4D97-AF65-F5344CB8AC3E}">
        <p14:creationId xmlns:p14="http://schemas.microsoft.com/office/powerpoint/2010/main" val="52343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2EB8A-2119-B662-503D-ECCFF7D79852}"/>
              </a:ext>
            </a:extLst>
          </p:cNvPr>
          <p:cNvSpPr>
            <a:spLocks noGrp="1"/>
          </p:cNvSpPr>
          <p:nvPr>
            <p:ph type="title"/>
          </p:nvPr>
        </p:nvSpPr>
        <p:spPr/>
        <p:txBody>
          <a:bodyPr>
            <a:normAutofit/>
          </a:bodyPr>
          <a:lstStyle/>
          <a:p>
            <a:r>
              <a:rPr lang="en-US" sz="5400" dirty="0">
                <a:solidFill>
                  <a:schemeClr val="bg1"/>
                </a:solidFill>
                <a:effectLst>
                  <a:outerShdw blurRad="38100" dist="38100" dir="2700000" algn="tl">
                    <a:srgbClr val="000000">
                      <a:alpha val="43137"/>
                    </a:srgbClr>
                  </a:outerShdw>
                </a:effectLst>
              </a:rPr>
              <a:t>Jesus is Lord and Christ!</a:t>
            </a:r>
          </a:p>
        </p:txBody>
      </p:sp>
      <p:sp>
        <p:nvSpPr>
          <p:cNvPr id="6" name="Content Placeholder 4">
            <a:extLst>
              <a:ext uri="{FF2B5EF4-FFF2-40B4-BE49-F238E27FC236}">
                <a16:creationId xmlns:a16="http://schemas.microsoft.com/office/drawing/2014/main" id="{A28617BF-FF2C-A42A-7A17-CDE668EC1B95}"/>
              </a:ext>
            </a:extLst>
          </p:cNvPr>
          <p:cNvSpPr>
            <a:spLocks noGrp="1"/>
          </p:cNvSpPr>
          <p:nvPr>
            <p:ph idx="1"/>
          </p:nvPr>
        </p:nvSpPr>
        <p:spPr>
          <a:xfrm>
            <a:off x="2324100" y="1825625"/>
            <a:ext cx="9029700" cy="4351338"/>
          </a:xfrm>
        </p:spPr>
        <p:txBody>
          <a:bodyPr>
            <a:normAutofit/>
          </a:bodyPr>
          <a:lstStyle/>
          <a:p>
            <a:r>
              <a:rPr lang="en-US" sz="4000" dirty="0">
                <a:solidFill>
                  <a:schemeClr val="bg1"/>
                </a:solidFill>
                <a:effectLst>
                  <a:outerShdw blurRad="38100" dist="38100" dir="2700000" algn="tl">
                    <a:srgbClr val="000000">
                      <a:alpha val="43137"/>
                    </a:srgbClr>
                  </a:outerShdw>
                </a:effectLst>
              </a:rPr>
              <a:t>Has always been God’s plan for you!</a:t>
            </a:r>
          </a:p>
          <a:p>
            <a:r>
              <a:rPr lang="en-US" sz="4000" dirty="0">
                <a:solidFill>
                  <a:schemeClr val="bg1"/>
                </a:solidFill>
                <a:effectLst>
                  <a:outerShdw blurRad="38100" dist="38100" dir="2700000" algn="tl">
                    <a:srgbClr val="000000">
                      <a:alpha val="43137"/>
                    </a:srgbClr>
                  </a:outerShdw>
                </a:effectLst>
              </a:rPr>
              <a:t>The miracles of Christ announce His right to rule in your life!</a:t>
            </a:r>
          </a:p>
          <a:p>
            <a:pPr lvl="1"/>
            <a:r>
              <a:rPr lang="en-US" sz="3600" dirty="0">
                <a:solidFill>
                  <a:schemeClr val="bg1"/>
                </a:solidFill>
                <a:effectLst>
                  <a:outerShdw blurRad="38100" dist="38100" dir="2700000" algn="tl">
                    <a:srgbClr val="000000">
                      <a:alpha val="43137"/>
                    </a:srgbClr>
                  </a:outerShdw>
                </a:effectLst>
              </a:rPr>
              <a:t>Luke 8:22-25, 28-33, 43-44, 52-55</a:t>
            </a:r>
          </a:p>
        </p:txBody>
      </p:sp>
    </p:spTree>
    <p:extLst>
      <p:ext uri="{BB962C8B-B14F-4D97-AF65-F5344CB8AC3E}">
        <p14:creationId xmlns:p14="http://schemas.microsoft.com/office/powerpoint/2010/main" val="241293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390FF2-2147-72F9-DBE6-9E6AF9B65F79}"/>
              </a:ext>
            </a:extLst>
          </p:cNvPr>
          <p:cNvSpPr>
            <a:spLocks noGrp="1"/>
          </p:cNvSpPr>
          <p:nvPr>
            <p:ph type="title"/>
          </p:nvPr>
        </p:nvSpPr>
        <p:spPr>
          <a:xfrm>
            <a:off x="838200" y="259555"/>
            <a:ext cx="10515600" cy="842963"/>
          </a:xfrm>
        </p:spPr>
        <p:txBody>
          <a:bodyPr>
            <a:normAutofit/>
          </a:bodyPr>
          <a:lstStyle/>
          <a:p>
            <a:pPr algn="ctr"/>
            <a:r>
              <a:rPr lang="en-US" sz="5400" dirty="0">
                <a:solidFill>
                  <a:schemeClr val="bg1"/>
                </a:solidFill>
              </a:rPr>
              <a:t>Acts 2:24-32</a:t>
            </a:r>
          </a:p>
        </p:txBody>
      </p:sp>
      <p:sp>
        <p:nvSpPr>
          <p:cNvPr id="5" name="Content Placeholder 4">
            <a:extLst>
              <a:ext uri="{FF2B5EF4-FFF2-40B4-BE49-F238E27FC236}">
                <a16:creationId xmlns:a16="http://schemas.microsoft.com/office/drawing/2014/main" id="{77BE5ED8-BBC6-8974-0D68-6730E2FBB7C6}"/>
              </a:ext>
            </a:extLst>
          </p:cNvPr>
          <p:cNvSpPr>
            <a:spLocks noGrp="1"/>
          </p:cNvSpPr>
          <p:nvPr>
            <p:ph idx="1"/>
          </p:nvPr>
        </p:nvSpPr>
        <p:spPr>
          <a:xfrm>
            <a:off x="838200" y="1102518"/>
            <a:ext cx="10515600" cy="5495927"/>
          </a:xfrm>
        </p:spPr>
        <p:txBody>
          <a:bodyPr>
            <a:normAutofit fontScale="92500" lnSpcReduction="20000"/>
          </a:bodyPr>
          <a:lstStyle/>
          <a:p>
            <a:pPr marL="0" indent="0">
              <a:buNone/>
            </a:pPr>
            <a:r>
              <a:rPr lang="en-US" dirty="0">
                <a:solidFill>
                  <a:schemeClr val="bg1"/>
                </a:solidFill>
                <a:effectLst>
                  <a:outerShdw blurRad="38100" dist="38100" dir="2700000" algn="tl">
                    <a:srgbClr val="000000">
                      <a:alpha val="43137"/>
                    </a:srgbClr>
                  </a:outerShdw>
                </a:effectLst>
              </a:rPr>
              <a:t>But God raised Him from the dead, putting an end to the agony of death, since it was impossible for Him to be held in its power. For David says of Him,</a:t>
            </a:r>
          </a:p>
          <a:p>
            <a:pPr marL="0" indent="0">
              <a:buNone/>
            </a:pPr>
            <a:r>
              <a:rPr lang="en-US" dirty="0">
                <a:solidFill>
                  <a:schemeClr val="bg1"/>
                </a:solidFill>
                <a:effectLst>
                  <a:outerShdw blurRad="38100" dist="38100" dir="2700000" algn="tl">
                    <a:srgbClr val="000000">
                      <a:alpha val="43137"/>
                    </a:srgbClr>
                  </a:outerShdw>
                </a:effectLst>
              </a:rPr>
              <a:t>‘I saw the Lord continually before me, because He is at my right hand, so that I will not be shaken. Therefore my heart was glad and my tongue was overjoyed;</a:t>
            </a:r>
          </a:p>
          <a:p>
            <a:pPr marL="0" indent="0">
              <a:buNone/>
            </a:pPr>
            <a:r>
              <a:rPr lang="en-US" dirty="0">
                <a:solidFill>
                  <a:schemeClr val="bg1"/>
                </a:solidFill>
                <a:effectLst>
                  <a:outerShdw blurRad="38100" dist="38100" dir="2700000" algn="tl">
                    <a:srgbClr val="000000">
                      <a:alpha val="43137"/>
                    </a:srgbClr>
                  </a:outerShdw>
                </a:effectLst>
              </a:rPr>
              <a:t>Moreover my flesh also will live in hope; for You will not abandon my soul to Hades, nor will You allow Your Holy One to undergo decay. You have made known to me the ways of life; you will make me full of gladness with Your presence.’</a:t>
            </a:r>
          </a:p>
          <a:p>
            <a:pPr marL="0" indent="0">
              <a:buNone/>
            </a:pPr>
            <a:r>
              <a:rPr lang="en-US" dirty="0">
                <a:solidFill>
                  <a:schemeClr val="bg1"/>
                </a:solidFill>
                <a:effectLst>
                  <a:outerShdw blurRad="38100" dist="38100" dir="2700000" algn="tl">
                    <a:srgbClr val="000000">
                      <a:alpha val="43137"/>
                    </a:srgbClr>
                  </a:outerShdw>
                </a:effectLst>
              </a:rPr>
              <a:t>“Brothers, I may confidently say to you regarding the patriarch David that he both died and was buried, and his tomb is with us to this day. So because he was a prophet and knew that God had sworn to him with an oath to seat one of his descendants on his throne, he looked ahead and spoke of the resurrection of the Christ, that He was neither abandoned to Hades, nor did His flesh suffer decay. It is this Jesus whom God raised up, a fact to which we are all witnesses.</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30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2EB8A-2119-B662-503D-ECCFF7D79852}"/>
              </a:ext>
            </a:extLst>
          </p:cNvPr>
          <p:cNvSpPr>
            <a:spLocks noGrp="1"/>
          </p:cNvSpPr>
          <p:nvPr>
            <p:ph type="title"/>
          </p:nvPr>
        </p:nvSpPr>
        <p:spPr/>
        <p:txBody>
          <a:bodyPr>
            <a:normAutofit/>
          </a:bodyPr>
          <a:lstStyle/>
          <a:p>
            <a:r>
              <a:rPr lang="en-US" sz="5400" dirty="0">
                <a:solidFill>
                  <a:schemeClr val="bg1"/>
                </a:solidFill>
                <a:effectLst>
                  <a:outerShdw blurRad="38100" dist="38100" dir="2700000" algn="tl">
                    <a:srgbClr val="000000">
                      <a:alpha val="43137"/>
                    </a:srgbClr>
                  </a:outerShdw>
                </a:effectLst>
              </a:rPr>
              <a:t>Jesus is Lord and Christ!</a:t>
            </a:r>
          </a:p>
        </p:txBody>
      </p:sp>
      <p:sp>
        <p:nvSpPr>
          <p:cNvPr id="6" name="Content Placeholder 4">
            <a:extLst>
              <a:ext uri="{FF2B5EF4-FFF2-40B4-BE49-F238E27FC236}">
                <a16:creationId xmlns:a16="http://schemas.microsoft.com/office/drawing/2014/main" id="{FCED99E0-B552-E818-889D-CD3659F34275}"/>
              </a:ext>
            </a:extLst>
          </p:cNvPr>
          <p:cNvSpPr txBox="1">
            <a:spLocks/>
          </p:cNvSpPr>
          <p:nvPr/>
        </p:nvSpPr>
        <p:spPr>
          <a:xfrm>
            <a:off x="2324100" y="1825625"/>
            <a:ext cx="9029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bg1"/>
                </a:solidFill>
                <a:effectLst>
                  <a:outerShdw blurRad="38100" dist="38100" dir="2700000" algn="tl">
                    <a:srgbClr val="000000">
                      <a:alpha val="43137"/>
                    </a:srgbClr>
                  </a:outerShdw>
                </a:effectLst>
              </a:rPr>
              <a:t>Has always been God’s plan for you!</a:t>
            </a:r>
          </a:p>
          <a:p>
            <a:r>
              <a:rPr lang="en-US" sz="4000" dirty="0">
                <a:solidFill>
                  <a:schemeClr val="bg1"/>
                </a:solidFill>
                <a:effectLst>
                  <a:outerShdw blurRad="38100" dist="38100" dir="2700000" algn="tl">
                    <a:srgbClr val="000000">
                      <a:alpha val="43137"/>
                    </a:srgbClr>
                  </a:outerShdw>
                </a:effectLst>
              </a:rPr>
              <a:t>The miracles of Christ announce His right to rule in your life!</a:t>
            </a:r>
          </a:p>
          <a:p>
            <a:r>
              <a:rPr lang="en-US" sz="4000" dirty="0">
                <a:solidFill>
                  <a:schemeClr val="bg1"/>
                </a:solidFill>
                <a:effectLst>
                  <a:outerShdw blurRad="38100" dist="38100" dir="2700000" algn="tl">
                    <a:srgbClr val="000000">
                      <a:alpha val="43137"/>
                    </a:srgbClr>
                  </a:outerShdw>
                </a:effectLst>
              </a:rPr>
              <a:t>The Resurrection proves His significance beyond death!</a:t>
            </a:r>
          </a:p>
        </p:txBody>
      </p:sp>
    </p:spTree>
    <p:extLst>
      <p:ext uri="{BB962C8B-B14F-4D97-AF65-F5344CB8AC3E}">
        <p14:creationId xmlns:p14="http://schemas.microsoft.com/office/powerpoint/2010/main" val="163429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390FF2-2147-72F9-DBE6-9E6AF9B65F79}"/>
              </a:ext>
            </a:extLst>
          </p:cNvPr>
          <p:cNvSpPr>
            <a:spLocks noGrp="1"/>
          </p:cNvSpPr>
          <p:nvPr>
            <p:ph type="title"/>
          </p:nvPr>
        </p:nvSpPr>
        <p:spPr>
          <a:xfrm>
            <a:off x="838200" y="259555"/>
            <a:ext cx="10515600" cy="842963"/>
          </a:xfrm>
        </p:spPr>
        <p:txBody>
          <a:bodyPr>
            <a:normAutofit/>
          </a:bodyPr>
          <a:lstStyle/>
          <a:p>
            <a:pPr algn="ctr"/>
            <a:r>
              <a:rPr lang="en-US" sz="5400" dirty="0">
                <a:solidFill>
                  <a:schemeClr val="bg1"/>
                </a:solidFill>
              </a:rPr>
              <a:t>Acts 2:30, 33-36</a:t>
            </a:r>
          </a:p>
        </p:txBody>
      </p:sp>
      <p:sp>
        <p:nvSpPr>
          <p:cNvPr id="5" name="Content Placeholder 4">
            <a:extLst>
              <a:ext uri="{FF2B5EF4-FFF2-40B4-BE49-F238E27FC236}">
                <a16:creationId xmlns:a16="http://schemas.microsoft.com/office/drawing/2014/main" id="{77BE5ED8-BBC6-8974-0D68-6730E2FBB7C6}"/>
              </a:ext>
            </a:extLst>
          </p:cNvPr>
          <p:cNvSpPr>
            <a:spLocks noGrp="1"/>
          </p:cNvSpPr>
          <p:nvPr>
            <p:ph idx="1"/>
          </p:nvPr>
        </p:nvSpPr>
        <p:spPr>
          <a:xfrm>
            <a:off x="838200" y="1102518"/>
            <a:ext cx="10515600" cy="5495927"/>
          </a:xfrm>
        </p:spPr>
        <p:txBody>
          <a:bodyPr>
            <a:normAutofit fontScale="92500" lnSpcReduction="10000"/>
          </a:bodyPr>
          <a:lstStyle/>
          <a:p>
            <a:pPr marL="0" indent="0">
              <a:buNone/>
            </a:pPr>
            <a:r>
              <a:rPr lang="en-US" sz="3200" dirty="0">
                <a:solidFill>
                  <a:schemeClr val="bg1"/>
                </a:solidFill>
                <a:effectLst>
                  <a:outerShdw blurRad="38100" dist="38100" dir="2700000" algn="tl">
                    <a:srgbClr val="000000">
                      <a:alpha val="43137"/>
                    </a:srgbClr>
                  </a:outerShdw>
                </a:effectLst>
              </a:rPr>
              <a:t>So because he was a prophet and knew that God had sworn to him with an oath to seat one of his descendants on his throne…</a:t>
            </a:r>
          </a:p>
          <a:p>
            <a:pPr marL="0" indent="0">
              <a:buNone/>
            </a:pPr>
            <a:r>
              <a:rPr lang="en-US" sz="3200" dirty="0">
                <a:solidFill>
                  <a:schemeClr val="bg1"/>
                </a:solidFill>
                <a:effectLst>
                  <a:outerShdw blurRad="38100" dist="38100" dir="2700000" algn="tl">
                    <a:srgbClr val="000000">
                      <a:alpha val="43137"/>
                    </a:srgbClr>
                  </a:outerShdw>
                </a:effectLst>
              </a:rPr>
              <a:t>Therefore, since He has been exalted at the right hand of God, and has received the promise of the Holy Spirit from the Father, He has poured out this which you both see and hear. 34 For it was not David who ascended into heaven, but he himself says:</a:t>
            </a:r>
          </a:p>
          <a:p>
            <a:pPr marL="0" indent="0">
              <a:buNone/>
            </a:pPr>
            <a:r>
              <a:rPr lang="en-US" sz="3200" dirty="0">
                <a:solidFill>
                  <a:schemeClr val="bg1"/>
                </a:solidFill>
                <a:effectLst>
                  <a:outerShdw blurRad="38100" dist="38100" dir="2700000" algn="tl">
                    <a:srgbClr val="000000">
                      <a:alpha val="43137"/>
                    </a:srgbClr>
                  </a:outerShdw>
                </a:effectLst>
              </a:rPr>
              <a:t>‘The Lord said to my Lord, “Sit at My right hand, until I make Your enemies a footstool for Your feet.”’</a:t>
            </a:r>
          </a:p>
          <a:p>
            <a:pPr marL="0" indent="0">
              <a:buNone/>
            </a:pPr>
            <a:r>
              <a:rPr lang="en-US" sz="3200" dirty="0">
                <a:solidFill>
                  <a:schemeClr val="bg1"/>
                </a:solidFill>
                <a:effectLst>
                  <a:outerShdw blurRad="38100" dist="38100" dir="2700000" algn="tl">
                    <a:srgbClr val="000000">
                      <a:alpha val="43137"/>
                    </a:srgbClr>
                  </a:outerShdw>
                </a:effectLst>
              </a:rPr>
              <a:t>Therefore let all the house of Israel know for certain that God has made Him both Lord and Christ—this Jesus whom you crucified.”</a:t>
            </a:r>
          </a:p>
        </p:txBody>
      </p:sp>
    </p:spTree>
    <p:extLst>
      <p:ext uri="{BB962C8B-B14F-4D97-AF65-F5344CB8AC3E}">
        <p14:creationId xmlns:p14="http://schemas.microsoft.com/office/powerpoint/2010/main" val="14996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109</TotalTime>
  <Words>710</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Articulat CF v2 Heavy</vt:lpstr>
      <vt:lpstr>Articulat CF v2 Medium</vt:lpstr>
      <vt:lpstr>Office Theme</vt:lpstr>
      <vt:lpstr>PowerPoint Presentation</vt:lpstr>
      <vt:lpstr>PowerPoint Presentation</vt:lpstr>
      <vt:lpstr>Acts 2:17-21</vt:lpstr>
      <vt:lpstr>Jesus is Lord and Christ!</vt:lpstr>
      <vt:lpstr>Acts 2:22-23</vt:lpstr>
      <vt:lpstr>Jesus is Lord and Christ!</vt:lpstr>
      <vt:lpstr>Acts 2:24-32</vt:lpstr>
      <vt:lpstr>Jesus is Lord and Christ!</vt:lpstr>
      <vt:lpstr>Acts 2:30, 33-36</vt:lpstr>
      <vt:lpstr>Jesus is Lord and Christ!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2022-08-06T13:12:39Z</dcterms:created>
  <dcterms:modified xsi:type="dcterms:W3CDTF">2022-08-06T15:08:22Z</dcterms:modified>
</cp:coreProperties>
</file>