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5" r:id="rId6"/>
    <p:sldId id="260" r:id="rId7"/>
    <p:sldId id="261" r:id="rId8"/>
    <p:sldId id="262" r:id="rId9"/>
    <p:sldId id="263" r:id="rId10"/>
    <p:sldId id="264" r:id="rId11"/>
    <p:sldId id="266"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79C7"/>
    <a:srgbClr val="A762D6"/>
    <a:srgbClr val="FF66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26" y="29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5/27/2022</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5/27/2022</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6432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461913"/>
            <a:ext cx="7543801" cy="5872899"/>
          </a:xfrm>
          <a:prstGeom prst="roundRect">
            <a:avLst>
              <a:gd name="adj" fmla="val 3793"/>
            </a:avLst>
          </a:prstGeom>
          <a:solidFill>
            <a:schemeClr val="bg2">
              <a:lumMod val="90000"/>
            </a:schemeClr>
          </a:solidFill>
          <a:ln>
            <a:solidFill>
              <a:schemeClr val="tx1"/>
            </a:solidFill>
          </a:ln>
        </p:spPr>
        <p:txBody>
          <a:bodyPr anchor="ctr">
            <a:normAutofit/>
          </a:bodyPr>
          <a:lstStyle/>
          <a:p>
            <a:pPr marL="0" indent="0" algn="ctr">
              <a:buNone/>
            </a:pPr>
            <a:r>
              <a:rPr lang="en-US" sz="5400" dirty="0">
                <a:effectLst>
                  <a:outerShdw blurRad="38100" dist="38100" dir="2700000" algn="tl">
                    <a:srgbClr val="000000">
                      <a:alpha val="43137"/>
                    </a:srgbClr>
                  </a:outerShdw>
                </a:effectLst>
                <a:latin typeface="+mj-lt"/>
              </a:rPr>
              <a:t>Jeremiah 29:11</a:t>
            </a:r>
          </a:p>
          <a:p>
            <a:pPr marL="0" indent="0" algn="ctr">
              <a:buNone/>
            </a:pPr>
            <a:r>
              <a:rPr lang="en-US" sz="4400" dirty="0">
                <a:effectLst>
                  <a:outerShdw blurRad="38100" dist="38100" dir="2700000" algn="tl">
                    <a:srgbClr val="000000">
                      <a:alpha val="43137"/>
                    </a:srgbClr>
                  </a:outerShdw>
                </a:effectLst>
              </a:rPr>
              <a:t>For I know the plans that I have for you,’ declares the LORD, ‘plans for welfare and not for calamity to give you a future </a:t>
            </a:r>
            <a:r>
              <a:rPr lang="en-US" sz="4400" dirty="0">
                <a:effectLst>
                  <a:outerShdw blurRad="38100" dist="38100" dir="2700000" algn="tl">
                    <a:srgbClr val="000000">
                      <a:alpha val="43137"/>
                    </a:srgbClr>
                  </a:outerShdw>
                </a:effectLst>
                <a:latin typeface="+mj-lt"/>
              </a:rPr>
              <a:t>and a hope.</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HOW DO WE GAIN HOPE?</a:t>
            </a:r>
          </a:p>
        </p:txBody>
      </p:sp>
    </p:spTree>
    <p:extLst>
      <p:ext uri="{BB962C8B-B14F-4D97-AF65-F5344CB8AC3E}">
        <p14:creationId xmlns:p14="http://schemas.microsoft.com/office/powerpoint/2010/main" val="26070846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right)">
                                      <p:cBhvr>
                                        <p:cTn id="7" dur="500"/>
                                        <p:tgtEl>
                                          <p:spTgt spid="5">
                                            <p:bg/>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charRg st="15" end="150"/>
                                            </p:txEl>
                                          </p:spTgt>
                                        </p:tgtEl>
                                        <p:attrNameLst>
                                          <p:attrName>style.visibility</p:attrName>
                                        </p:attrNameLst>
                                      </p:cBhvr>
                                      <p:to>
                                        <p:strVal val="visible"/>
                                      </p:to>
                                    </p:set>
                                    <p:animEffect transition="in" filter="wipe(left)">
                                      <p:cBhvr>
                                        <p:cTn id="11" dur="500"/>
                                        <p:tgtEl>
                                          <p:spTgt spid="5">
                                            <p:txEl>
                                              <p:charRg st="15" end="15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left)">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54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Lessons of Hope from </a:t>
            </a:r>
            <a:r>
              <a:rPr lang="en-US" sz="3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Lamentations 3</a:t>
            </a:r>
          </a:p>
        </p:txBody>
      </p:sp>
      <p:sp>
        <p:nvSpPr>
          <p:cNvPr id="3" name="Content Placeholder 2">
            <a:extLst>
              <a:ext uri="{FF2B5EF4-FFF2-40B4-BE49-F238E27FC236}">
                <a16:creationId xmlns:a16="http://schemas.microsoft.com/office/drawing/2014/main" id="{234FD320-80F9-5D20-B86A-81CDC37D92C8}"/>
              </a:ext>
            </a:extLst>
          </p:cNvPr>
          <p:cNvSpPr>
            <a:spLocks noGrp="1"/>
          </p:cNvSpPr>
          <p:nvPr>
            <p:ph idx="1"/>
          </p:nvPr>
        </p:nvSpPr>
        <p:spPr>
          <a:xfrm>
            <a:off x="3730752" y="109728"/>
            <a:ext cx="8266176" cy="6583680"/>
          </a:xfrm>
        </p:spPr>
        <p:txBody>
          <a:bodyPr>
            <a:normAutofit/>
          </a:bodyPr>
          <a:lstStyle/>
          <a:p>
            <a:r>
              <a:rPr lang="en-US" sz="5400" dirty="0">
                <a:effectLst>
                  <a:outerShdw blurRad="38100" dist="38100" dir="2700000" algn="tl">
                    <a:srgbClr val="000000">
                      <a:alpha val="43137"/>
                    </a:srgbClr>
                  </a:outerShdw>
                </a:effectLst>
                <a:latin typeface="+mj-lt"/>
              </a:rPr>
              <a:t>Look Honestly at the situation</a:t>
            </a:r>
          </a:p>
          <a:p>
            <a:r>
              <a:rPr lang="en-US" sz="5400" dirty="0">
                <a:effectLst>
                  <a:outerShdw blurRad="38100" dist="38100" dir="2700000" algn="tl">
                    <a:srgbClr val="000000">
                      <a:alpha val="43137"/>
                    </a:srgbClr>
                  </a:outerShdw>
                </a:effectLst>
                <a:latin typeface="+mj-lt"/>
              </a:rPr>
              <a:t>Line up your thinking with what gives hope</a:t>
            </a:r>
          </a:p>
          <a:p>
            <a:r>
              <a:rPr lang="en-US" sz="5400" dirty="0">
                <a:effectLst>
                  <a:outerShdw blurRad="38100" dist="38100" dir="2700000" algn="tl">
                    <a:srgbClr val="000000">
                      <a:alpha val="43137"/>
                    </a:srgbClr>
                  </a:outerShdw>
                </a:effectLst>
                <a:latin typeface="+mj-lt"/>
              </a:rPr>
              <a:t>Linger on this fact “God is faithful”</a:t>
            </a:r>
          </a:p>
          <a:p>
            <a:r>
              <a:rPr lang="en-US" sz="5400" dirty="0">
                <a:effectLst>
                  <a:outerShdw blurRad="38100" dist="38100" dir="2700000" algn="tl">
                    <a:srgbClr val="000000">
                      <a:alpha val="43137"/>
                    </a:srgbClr>
                  </a:outerShdw>
                </a:effectLst>
                <a:latin typeface="+mj-lt"/>
              </a:rPr>
              <a:t>Let the Lord fulfill you</a:t>
            </a:r>
          </a:p>
          <a:p>
            <a:r>
              <a:rPr lang="en-US" sz="5400" dirty="0">
                <a:effectLst>
                  <a:outerShdw blurRad="38100" dist="38100" dir="2700000" algn="tl">
                    <a:srgbClr val="000000">
                      <a:alpha val="43137"/>
                    </a:srgbClr>
                  </a:outerShdw>
                </a:effectLst>
                <a:latin typeface="+mj-lt"/>
              </a:rPr>
              <a:t>Lean on His truth</a:t>
            </a:r>
          </a:p>
        </p:txBody>
      </p:sp>
    </p:spTree>
    <p:extLst>
      <p:ext uri="{BB962C8B-B14F-4D97-AF65-F5344CB8AC3E}">
        <p14:creationId xmlns:p14="http://schemas.microsoft.com/office/powerpoint/2010/main" val="27132605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1D00DA4-E2A8-A00B-BDB0-9ED66A8507F0}"/>
              </a:ext>
            </a:extLst>
          </p:cNvPr>
          <p:cNvGrpSpPr/>
          <p:nvPr/>
        </p:nvGrpSpPr>
        <p:grpSpPr>
          <a:xfrm>
            <a:off x="567384" y="492550"/>
            <a:ext cx="11057232" cy="5872899"/>
            <a:chOff x="567384" y="492550"/>
            <a:chExt cx="11057232" cy="5872899"/>
          </a:xfrm>
        </p:grpSpPr>
        <p:sp>
          <p:nvSpPr>
            <p:cNvPr id="5" name="Content Placeholder 4">
              <a:extLst>
                <a:ext uri="{FF2B5EF4-FFF2-40B4-BE49-F238E27FC236}">
                  <a16:creationId xmlns:a16="http://schemas.microsoft.com/office/drawing/2014/main" id="{FE762D52-CD67-B239-3ABD-825AC6F3A20A}"/>
                </a:ext>
              </a:extLst>
            </p:cNvPr>
            <p:cNvSpPr txBox="1">
              <a:spLocks/>
            </p:cNvSpPr>
            <p:nvPr/>
          </p:nvSpPr>
          <p:spPr>
            <a:xfrm>
              <a:off x="567384" y="1809946"/>
              <a:ext cx="11057232" cy="3318235"/>
            </a:xfrm>
            <a:prstGeom prst="roundRect">
              <a:avLst>
                <a:gd name="adj" fmla="val 3793"/>
              </a:avLst>
            </a:prstGeom>
            <a:solidFill>
              <a:schemeClr val="bg2">
                <a:lumMod val="90000"/>
                <a:alpha val="84000"/>
              </a:schemeClr>
            </a:solidFill>
            <a:ln>
              <a:noFill/>
            </a:ln>
            <a:effectLst>
              <a:softEdge rad="177800"/>
            </a:effectLst>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400" dirty="0">
                <a:effectLst>
                  <a:outerShdw blurRad="38100" dist="38100" dir="2700000" algn="tl">
                    <a:srgbClr val="000000">
                      <a:alpha val="43137"/>
                    </a:srgbClr>
                  </a:outerShdw>
                </a:effectLst>
                <a:latin typeface="+mj-lt"/>
              </a:endParaRPr>
            </a:p>
          </p:txBody>
        </p:sp>
        <p:sp>
          <p:nvSpPr>
            <p:cNvPr id="4" name="Content Placeholder 4">
              <a:extLst>
                <a:ext uri="{FF2B5EF4-FFF2-40B4-BE49-F238E27FC236}">
                  <a16:creationId xmlns:a16="http://schemas.microsoft.com/office/drawing/2014/main" id="{6E39A99E-8866-1684-17AC-261099B1D383}"/>
                </a:ext>
              </a:extLst>
            </p:cNvPr>
            <p:cNvSpPr txBox="1">
              <a:spLocks/>
            </p:cNvSpPr>
            <p:nvPr/>
          </p:nvSpPr>
          <p:spPr>
            <a:xfrm>
              <a:off x="567384" y="492550"/>
              <a:ext cx="11057232" cy="5872899"/>
            </a:xfrm>
            <a:prstGeom prst="roundRect">
              <a:avLst>
                <a:gd name="adj" fmla="val 3793"/>
              </a:avLst>
            </a:prstGeom>
            <a:solidFill>
              <a:schemeClr val="bg2">
                <a:lumMod val="90000"/>
                <a:alpha val="70000"/>
              </a:schemeClr>
            </a:solidFill>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800" dirty="0">
                  <a:effectLst>
                    <a:outerShdw blurRad="38100" dist="38100" dir="2700000" algn="tl">
                      <a:srgbClr val="000000">
                        <a:alpha val="43137"/>
                      </a:srgbClr>
                    </a:outerShdw>
                  </a:effectLst>
                  <a:latin typeface="+mj-lt"/>
                </a:rPr>
                <a:t>Titus 3:5-7 (HCSB)</a:t>
              </a:r>
            </a:p>
            <a:p>
              <a:r>
                <a:rPr lang="en-US" sz="4000" dirty="0">
                  <a:effectLst>
                    <a:outerShdw blurRad="38100" dist="38100" dir="2700000" algn="tl">
                      <a:srgbClr val="000000">
                        <a:alpha val="43137"/>
                      </a:srgbClr>
                    </a:outerShdw>
                  </a:effectLst>
                </a:rPr>
                <a:t>He saved us not by works of righteousness that we had done, but according to His mercy through the washing of regeneration and renewal by the Holy Spirit. He poured out this Spirit on us abundantly through Jesus Christ our Savior so that, having been justified by His grace, </a:t>
              </a:r>
              <a:r>
                <a:rPr lang="en-US" sz="4000" dirty="0">
                  <a:effectLst>
                    <a:outerShdw blurRad="38100" dist="38100" dir="2700000" algn="tl">
                      <a:srgbClr val="000000">
                        <a:alpha val="43137"/>
                      </a:srgbClr>
                    </a:outerShdw>
                  </a:effectLst>
                  <a:latin typeface="+mj-lt"/>
                </a:rPr>
                <a:t>we may become heirs with the </a:t>
              </a:r>
              <a:r>
                <a:rPr lang="en-US" sz="4000" u="sng" dirty="0">
                  <a:effectLst>
                    <a:outerShdw blurRad="38100" dist="38100" dir="2700000" algn="tl">
                      <a:srgbClr val="000000">
                        <a:alpha val="43137"/>
                      </a:srgbClr>
                    </a:outerShdw>
                  </a:effectLst>
                  <a:latin typeface="+mj-lt"/>
                </a:rPr>
                <a:t>hope of eternal life.</a:t>
              </a:r>
            </a:p>
          </p:txBody>
        </p:sp>
      </p:grpSp>
    </p:spTree>
    <p:extLst>
      <p:ext uri="{BB962C8B-B14F-4D97-AF65-F5344CB8AC3E}">
        <p14:creationId xmlns:p14="http://schemas.microsoft.com/office/powerpoint/2010/main" val="714466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882760"/>
      </p:ext>
    </p:extLst>
  </p:cSld>
  <p:clrMapOvr>
    <a:masterClrMapping/>
  </p:clrMapOvr>
  <mc:AlternateContent xmlns:mc="http://schemas.openxmlformats.org/markup-compatibility/2006">
    <mc:Choice xmlns:p14="http://schemas.microsoft.com/office/powerpoint/2010/main" Requires="p14">
      <p:transition spd="slow" p14:dur="1500">
        <p:split orient="vert" dir="in"/>
      </p:transition>
    </mc:Choice>
    <mc:Fallback>
      <p:transition spd="slow">
        <p:split orient="vert" dir="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623582"/>
            <a:ext cx="7543801" cy="1679671"/>
          </a:xfrm>
          <a:prstGeom prst="roundRect">
            <a:avLst/>
          </a:prstGeom>
          <a:solidFill>
            <a:srgbClr val="3399FF"/>
          </a:solidFill>
        </p:spPr>
        <p:txBody>
          <a:bodyPr anchor="ctr">
            <a:normAutofit/>
          </a:bodyPr>
          <a:lstStyle/>
          <a:p>
            <a:pPr marL="914400" lvl="2" indent="0">
              <a:buNone/>
            </a:pPr>
            <a:r>
              <a:rPr lang="en-US" sz="2800" dirty="0">
                <a:solidFill>
                  <a:schemeClr val="bg1"/>
                </a:solidFill>
                <a:effectLst>
                  <a:outerShdw blurRad="38100" dist="38100" dir="2700000" algn="tl">
                    <a:srgbClr val="000000">
                      <a:alpha val="43137"/>
                    </a:srgbClr>
                  </a:outerShdw>
                </a:effectLst>
              </a:rPr>
              <a:t>Hope is an optimistic expectation of fulfilled promises or action</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IS HOPE?</a:t>
            </a:r>
          </a:p>
        </p:txBody>
      </p:sp>
      <p:pic>
        <p:nvPicPr>
          <p:cNvPr id="14" name="Graphic 13" descr="Smiling face with solid fill with solid fill">
            <a:extLst>
              <a:ext uri="{FF2B5EF4-FFF2-40B4-BE49-F238E27FC236}">
                <a16:creationId xmlns:a16="http://schemas.microsoft.com/office/drawing/2014/main" id="{AC271484-D9F4-A427-33FC-8821F862CC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4109" y="1006217"/>
            <a:ext cx="914400" cy="914400"/>
          </a:xfrm>
          <a:prstGeom prst="rect">
            <a:avLst/>
          </a:prstGeom>
        </p:spPr>
      </p:pic>
    </p:spTree>
    <p:extLst>
      <p:ext uri="{BB962C8B-B14F-4D97-AF65-F5344CB8AC3E}">
        <p14:creationId xmlns:p14="http://schemas.microsoft.com/office/powerpoint/2010/main" val="16948046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left)">
                                      <p:cBhvr>
                                        <p:cTn id="7" dur="500"/>
                                        <p:tgtEl>
                                          <p:spTgt spid="5">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250"/>
                                        <p:tgtEl>
                                          <p:spTgt spid="14"/>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left)">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461913"/>
            <a:ext cx="7543801" cy="5872899"/>
          </a:xfrm>
          <a:prstGeom prst="roundRect">
            <a:avLst>
              <a:gd name="adj" fmla="val 3793"/>
            </a:avLst>
          </a:prstGeom>
          <a:solidFill>
            <a:schemeClr val="bg2">
              <a:lumMod val="90000"/>
            </a:schemeClr>
          </a:solidFill>
          <a:ln>
            <a:solidFill>
              <a:schemeClr val="tx1"/>
            </a:solidFill>
          </a:ln>
        </p:spPr>
        <p:txBody>
          <a:bodyPr anchor="ctr">
            <a:normAutofit/>
          </a:bodyPr>
          <a:lstStyle/>
          <a:p>
            <a:pPr marL="0" indent="0" algn="ctr">
              <a:buNone/>
            </a:pPr>
            <a:r>
              <a:rPr lang="en-US" sz="5400" dirty="0">
                <a:effectLst>
                  <a:outerShdw blurRad="38100" dist="38100" dir="2700000" algn="tl">
                    <a:srgbClr val="000000">
                      <a:alpha val="43137"/>
                    </a:srgbClr>
                  </a:outerShdw>
                </a:effectLst>
                <a:latin typeface="+mj-lt"/>
              </a:rPr>
              <a:t>Romans 15:4</a:t>
            </a:r>
          </a:p>
          <a:p>
            <a:pPr marL="0" indent="0" algn="ctr">
              <a:buNone/>
            </a:pPr>
            <a:r>
              <a:rPr lang="en-US" sz="4400" dirty="0">
                <a:effectLst>
                  <a:outerShdw blurRad="38100" dist="38100" dir="2700000" algn="tl">
                    <a:srgbClr val="000000">
                      <a:alpha val="43137"/>
                    </a:srgbClr>
                  </a:outerShdw>
                </a:effectLst>
              </a:rPr>
              <a:t>For whatever was written in earlier times was written for our instruction, so that through perseverance and the encouragement of the Scriptures </a:t>
            </a:r>
            <a:r>
              <a:rPr lang="en-US" sz="4400" dirty="0">
                <a:effectLst>
                  <a:outerShdw blurRad="38100" dist="38100" dir="2700000" algn="tl">
                    <a:srgbClr val="000000">
                      <a:alpha val="43137"/>
                    </a:srgbClr>
                  </a:outerShdw>
                </a:effectLst>
                <a:latin typeface="+mj-lt"/>
              </a:rPr>
              <a:t>we might have hope.</a:t>
            </a:r>
            <a:endParaRPr lang="en-US" sz="4000" dirty="0">
              <a:effectLst>
                <a:outerShdw blurRad="38100" dist="38100" dir="2700000" algn="tl">
                  <a:srgbClr val="000000">
                    <a:alpha val="43137"/>
                  </a:srgbClr>
                </a:outerShdw>
              </a:effectLst>
              <a:latin typeface="+mj-lt"/>
            </a:endParaRP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IS HOPE?</a:t>
            </a:r>
          </a:p>
        </p:txBody>
      </p:sp>
    </p:spTree>
    <p:extLst>
      <p:ext uri="{BB962C8B-B14F-4D97-AF65-F5344CB8AC3E}">
        <p14:creationId xmlns:p14="http://schemas.microsoft.com/office/powerpoint/2010/main" val="2181339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right)">
                                      <p:cBhvr>
                                        <p:cTn id="7" dur="500"/>
                                        <p:tgtEl>
                                          <p:spTgt spid="5">
                                            <p:bg/>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
                                            <p:txEl>
                                              <p:charRg st="12" end="176"/>
                                            </p:txEl>
                                          </p:spTgt>
                                        </p:tgtEl>
                                        <p:attrNameLst>
                                          <p:attrName>style.visibility</p:attrName>
                                        </p:attrNameLst>
                                      </p:cBhvr>
                                      <p:to>
                                        <p:strVal val="visible"/>
                                      </p:to>
                                    </p:set>
                                    <p:animEffect transition="in" filter="wipe(left)">
                                      <p:cBhvr>
                                        <p:cTn id="14" dur="500"/>
                                        <p:tgtEl>
                                          <p:spTgt spid="5">
                                            <p:txEl>
                                              <p:charRg st="12" end="1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623582"/>
            <a:ext cx="7543801" cy="1679671"/>
          </a:xfrm>
          <a:prstGeom prst="roundRect">
            <a:avLst/>
          </a:prstGeom>
          <a:solidFill>
            <a:srgbClr val="3399FF"/>
          </a:solidFill>
        </p:spPr>
        <p:txBody>
          <a:bodyPr anchor="ctr">
            <a:normAutofit/>
          </a:bodyPr>
          <a:lstStyle/>
          <a:p>
            <a:pPr marL="914400" lvl="2" indent="0">
              <a:buNone/>
            </a:pPr>
            <a:r>
              <a:rPr lang="en-US" sz="2800" dirty="0">
                <a:solidFill>
                  <a:schemeClr val="bg1"/>
                </a:solidFill>
                <a:effectLst>
                  <a:outerShdw blurRad="38100" dist="38100" dir="2700000" algn="tl">
                    <a:srgbClr val="000000">
                      <a:alpha val="43137"/>
                    </a:srgbClr>
                  </a:outerShdw>
                </a:effectLst>
              </a:rPr>
              <a:t>Hope is an optimistic expectation of fulfilled promises or action</a:t>
            </a:r>
          </a:p>
        </p:txBody>
      </p:sp>
      <p:sp>
        <p:nvSpPr>
          <p:cNvPr id="9" name="Content Placeholder 4">
            <a:extLst>
              <a:ext uri="{FF2B5EF4-FFF2-40B4-BE49-F238E27FC236}">
                <a16:creationId xmlns:a16="http://schemas.microsoft.com/office/drawing/2014/main" id="{0ED56241-4BF6-E3E6-CC97-D816FC3AEAB8}"/>
              </a:ext>
            </a:extLst>
          </p:cNvPr>
          <p:cNvSpPr txBox="1">
            <a:spLocks/>
          </p:cNvSpPr>
          <p:nvPr/>
        </p:nvSpPr>
        <p:spPr>
          <a:xfrm>
            <a:off x="4116935" y="2620597"/>
            <a:ext cx="7543801" cy="1679671"/>
          </a:xfrm>
          <a:prstGeom prst="roundRect">
            <a:avLst/>
          </a:prstGeom>
          <a:solidFill>
            <a:srgbClr val="C00000"/>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r>
              <a:rPr lang="en-US" sz="2800" dirty="0">
                <a:solidFill>
                  <a:schemeClr val="bg1"/>
                </a:solidFill>
                <a:effectLst>
                  <a:outerShdw blurRad="38100" dist="38100" dir="2700000" algn="tl">
                    <a:srgbClr val="000000">
                      <a:alpha val="43137"/>
                    </a:srgbClr>
                  </a:outerShdw>
                </a:effectLst>
              </a:rPr>
              <a:t>Hopelessness leads to several problems faced in our society due to despair with no expectation of good.</a:t>
            </a:r>
          </a:p>
        </p:txBody>
      </p:sp>
      <p:sp>
        <p:nvSpPr>
          <p:cNvPr id="10" name="Content Placeholder 4">
            <a:extLst>
              <a:ext uri="{FF2B5EF4-FFF2-40B4-BE49-F238E27FC236}">
                <a16:creationId xmlns:a16="http://schemas.microsoft.com/office/drawing/2014/main" id="{0B71AE36-FDCC-3793-77BF-6DF5BB852AF0}"/>
              </a:ext>
            </a:extLst>
          </p:cNvPr>
          <p:cNvSpPr txBox="1">
            <a:spLocks/>
          </p:cNvSpPr>
          <p:nvPr/>
        </p:nvSpPr>
        <p:spPr>
          <a:xfrm>
            <a:off x="4116934" y="4617612"/>
            <a:ext cx="7543801" cy="1679671"/>
          </a:xfrm>
          <a:prstGeom prst="roundRect">
            <a:avLst/>
          </a:prstGeom>
          <a:solidFill>
            <a:schemeClr val="accent6">
              <a:lumMod val="75000"/>
            </a:schemeClr>
          </a:solid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2" indent="0">
              <a:buNone/>
            </a:pPr>
            <a:r>
              <a:rPr lang="en-US" sz="2800" dirty="0">
                <a:solidFill>
                  <a:schemeClr val="bg1"/>
                </a:solidFill>
                <a:effectLst>
                  <a:outerShdw blurRad="38100" dist="38100" dir="2700000" algn="tl">
                    <a:srgbClr val="000000">
                      <a:alpha val="43137"/>
                    </a:srgbClr>
                  </a:outerShdw>
                </a:effectLst>
              </a:rPr>
              <a:t>Hope is lost when, through repeated failures, we start expecting disappointment to be the only certainty.</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IS HOPE?</a:t>
            </a:r>
          </a:p>
        </p:txBody>
      </p:sp>
      <p:pic>
        <p:nvPicPr>
          <p:cNvPr id="14" name="Graphic 13" descr="Smiling face with solid fill with solid fill">
            <a:extLst>
              <a:ext uri="{FF2B5EF4-FFF2-40B4-BE49-F238E27FC236}">
                <a16:creationId xmlns:a16="http://schemas.microsoft.com/office/drawing/2014/main" id="{AC271484-D9F4-A427-33FC-8821F862CC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44109" y="1006217"/>
            <a:ext cx="914400" cy="914400"/>
          </a:xfrm>
          <a:prstGeom prst="rect">
            <a:avLst/>
          </a:prstGeom>
        </p:spPr>
      </p:pic>
      <p:pic>
        <p:nvPicPr>
          <p:cNvPr id="16" name="Graphic 15" descr="Warning with solid fill">
            <a:extLst>
              <a:ext uri="{FF2B5EF4-FFF2-40B4-BE49-F238E27FC236}">
                <a16:creationId xmlns:a16="http://schemas.microsoft.com/office/drawing/2014/main" id="{2CD2AC9E-5ED1-1F8E-1E44-74D4906BA5D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44109" y="5000247"/>
            <a:ext cx="914400" cy="914400"/>
          </a:xfrm>
          <a:prstGeom prst="rect">
            <a:avLst/>
          </a:prstGeom>
        </p:spPr>
      </p:pic>
      <p:pic>
        <p:nvPicPr>
          <p:cNvPr id="18" name="Graphic 17" descr="Danger with solid fill">
            <a:extLst>
              <a:ext uri="{FF2B5EF4-FFF2-40B4-BE49-F238E27FC236}">
                <a16:creationId xmlns:a16="http://schemas.microsoft.com/office/drawing/2014/main" id="{42F568BF-6821-A430-EFD2-D4857D769C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4109" y="2971800"/>
            <a:ext cx="914400" cy="914400"/>
          </a:xfrm>
          <a:prstGeom prst="rect">
            <a:avLst/>
          </a:prstGeom>
        </p:spPr>
      </p:pic>
    </p:spTree>
    <p:extLst>
      <p:ext uri="{BB962C8B-B14F-4D97-AF65-F5344CB8AC3E}">
        <p14:creationId xmlns:p14="http://schemas.microsoft.com/office/powerpoint/2010/main" val="30224707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5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461913"/>
            <a:ext cx="7543801" cy="5872899"/>
          </a:xfrm>
          <a:prstGeom prst="roundRect">
            <a:avLst>
              <a:gd name="adj" fmla="val 3793"/>
            </a:avLst>
          </a:prstGeom>
          <a:solidFill>
            <a:schemeClr val="bg2">
              <a:lumMod val="90000"/>
            </a:schemeClr>
          </a:solidFill>
          <a:ln>
            <a:solidFill>
              <a:schemeClr val="tx1"/>
            </a:solidFill>
          </a:ln>
        </p:spPr>
        <p:txBody>
          <a:bodyPr anchor="ctr">
            <a:normAutofit/>
          </a:bodyPr>
          <a:lstStyle/>
          <a:p>
            <a:pPr marL="0" indent="0" algn="ctr">
              <a:buNone/>
            </a:pPr>
            <a:r>
              <a:rPr lang="en-US" sz="5400" dirty="0">
                <a:effectLst>
                  <a:outerShdw blurRad="38100" dist="38100" dir="2700000" algn="tl">
                    <a:srgbClr val="000000">
                      <a:alpha val="43137"/>
                    </a:srgbClr>
                  </a:outerShdw>
                </a:effectLst>
                <a:latin typeface="+mj-lt"/>
              </a:rPr>
              <a:t>Ephesians 1:11</a:t>
            </a:r>
          </a:p>
          <a:p>
            <a:pPr marL="0" indent="0" algn="ctr">
              <a:buNone/>
            </a:pPr>
            <a:r>
              <a:rPr lang="en-US" sz="4400" dirty="0">
                <a:effectLst>
                  <a:outerShdw blurRad="38100" dist="38100" dir="2700000" algn="tl">
                    <a:srgbClr val="000000">
                      <a:alpha val="43137"/>
                    </a:srgbClr>
                  </a:outerShdw>
                </a:effectLst>
              </a:rPr>
              <a:t>In Him we also have obtained an inheritance, having been predestined according to the purpose of Him who </a:t>
            </a:r>
            <a:r>
              <a:rPr lang="en-US" sz="4400" dirty="0">
                <a:effectLst>
                  <a:outerShdw blurRad="38100" dist="38100" dir="2700000" algn="tl">
                    <a:srgbClr val="000000">
                      <a:alpha val="43137"/>
                    </a:srgbClr>
                  </a:outerShdw>
                </a:effectLst>
                <a:latin typeface="+mj-lt"/>
              </a:rPr>
              <a:t>works all things in accordance with the plan of His will…</a:t>
            </a:r>
            <a:endParaRPr lang="en-US" sz="4000" dirty="0">
              <a:effectLst>
                <a:outerShdw blurRad="38100" dist="38100" dir="2700000" algn="tl">
                  <a:srgbClr val="000000">
                    <a:alpha val="43137"/>
                  </a:srgbClr>
                </a:outerShdw>
              </a:effectLst>
              <a:latin typeface="+mj-lt"/>
            </a:endParaRP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72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IS HOPE?</a:t>
            </a:r>
          </a:p>
        </p:txBody>
      </p:sp>
    </p:spTree>
    <p:extLst>
      <p:ext uri="{BB962C8B-B14F-4D97-AF65-F5344CB8AC3E}">
        <p14:creationId xmlns:p14="http://schemas.microsoft.com/office/powerpoint/2010/main" val="20219375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right)">
                                      <p:cBhvr>
                                        <p:cTn id="7" dur="500"/>
                                        <p:tgtEl>
                                          <p:spTgt spid="5">
                                            <p:bg/>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charRg st="15" end="178"/>
                                            </p:txEl>
                                          </p:spTgt>
                                        </p:tgtEl>
                                        <p:attrNameLst>
                                          <p:attrName>style.visibility</p:attrName>
                                        </p:attrNameLst>
                                      </p:cBhvr>
                                      <p:to>
                                        <p:strVal val="visible"/>
                                      </p:to>
                                    </p:set>
                                    <p:animEffect transition="in" filter="wipe(left)">
                                      <p:cBhvr>
                                        <p:cTn id="11" dur="500"/>
                                        <p:tgtEl>
                                          <p:spTgt spid="5">
                                            <p:txEl>
                                              <p:charRg st="15" end="178"/>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left)">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Content Placeholder 4">
            <a:extLst>
              <a:ext uri="{FF2B5EF4-FFF2-40B4-BE49-F238E27FC236}">
                <a16:creationId xmlns:a16="http://schemas.microsoft.com/office/drawing/2014/main" id="{84E40DD5-CECA-AC97-A2F5-A8B321D6136E}"/>
              </a:ext>
            </a:extLst>
          </p:cNvPr>
          <p:cNvSpPr txBox="1">
            <a:spLocks/>
          </p:cNvSpPr>
          <p:nvPr/>
        </p:nvSpPr>
        <p:spPr>
          <a:xfrm>
            <a:off x="4116935" y="1124745"/>
            <a:ext cx="7543801" cy="4352227"/>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Colossians 1:4-5</a:t>
            </a:r>
          </a:p>
          <a:p>
            <a:pPr marL="0" indent="0" algn="ctr">
              <a:buFont typeface="Arial" panose="020B0604020202020204" pitchFamily="34" charset="0"/>
              <a:buNone/>
            </a:pPr>
            <a:r>
              <a:rPr lang="en-US" sz="3200" dirty="0">
                <a:solidFill>
                  <a:schemeClr val="bg1"/>
                </a:solidFill>
                <a:effectLst>
                  <a:outerShdw blurRad="38100" dist="38100" dir="2700000" algn="tl">
                    <a:srgbClr val="000000">
                      <a:alpha val="43137"/>
                    </a:srgbClr>
                  </a:outerShdw>
                </a:effectLst>
              </a:rPr>
              <a:t>…since we heard of your faith in Christ Jesus and the love which you have for all the saints; because of the hope reserved for you in heaven, of which you previously heard in the word of truth, the gospel…</a:t>
            </a:r>
          </a:p>
        </p:txBody>
      </p:sp>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529286"/>
            <a:ext cx="7543801" cy="790468"/>
          </a:xfrm>
          <a:prstGeom prst="roundRect">
            <a:avLst/>
          </a:prstGeom>
          <a:solidFill>
            <a:schemeClr val="bg2">
              <a:lumMod val="75000"/>
            </a:schemeClr>
          </a:solidFill>
          <a:ln>
            <a:solidFill>
              <a:schemeClr val="tx1"/>
            </a:solidFill>
          </a:ln>
        </p:spPr>
        <p:txBody>
          <a:bodyPr anchor="ctr">
            <a:normAutofit/>
          </a:bodyPr>
          <a:lstStyle/>
          <a:p>
            <a:pPr marL="0" indent="0">
              <a:buNone/>
            </a:pPr>
            <a:r>
              <a:rPr lang="en-US" sz="3600" dirty="0">
                <a:solidFill>
                  <a:schemeClr val="bg1"/>
                </a:solidFill>
                <a:effectLst>
                  <a:outerShdw blurRad="38100" dist="38100" dir="2700000" algn="tl">
                    <a:srgbClr val="000000">
                      <a:alpha val="43137"/>
                    </a:srgbClr>
                  </a:outerShdw>
                </a:effectLst>
              </a:rPr>
              <a:t>Hope creates faith and love</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66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BENEFIT IS HOPE?</a:t>
            </a:r>
          </a:p>
        </p:txBody>
      </p:sp>
    </p:spTree>
    <p:extLst>
      <p:ext uri="{BB962C8B-B14F-4D97-AF65-F5344CB8AC3E}">
        <p14:creationId xmlns:p14="http://schemas.microsoft.com/office/powerpoint/2010/main" val="42581535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Content Placeholder 4">
            <a:extLst>
              <a:ext uri="{FF2B5EF4-FFF2-40B4-BE49-F238E27FC236}">
                <a16:creationId xmlns:a16="http://schemas.microsoft.com/office/drawing/2014/main" id="{84E40DD5-CECA-AC97-A2F5-A8B321D6136E}"/>
              </a:ext>
            </a:extLst>
          </p:cNvPr>
          <p:cNvSpPr txBox="1">
            <a:spLocks/>
          </p:cNvSpPr>
          <p:nvPr/>
        </p:nvSpPr>
        <p:spPr>
          <a:xfrm>
            <a:off x="4116935" y="1124745"/>
            <a:ext cx="7543801" cy="4352227"/>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Colossians 1:4-5</a:t>
            </a:r>
          </a:p>
          <a:p>
            <a:pPr marL="0" indent="0" algn="ctr">
              <a:buFont typeface="Arial" panose="020B0604020202020204" pitchFamily="34" charset="0"/>
              <a:buNone/>
            </a:pPr>
            <a:r>
              <a:rPr lang="en-US" sz="3200" dirty="0">
                <a:solidFill>
                  <a:schemeClr val="bg1"/>
                </a:solidFill>
                <a:effectLst>
                  <a:outerShdw blurRad="38100" dist="38100" dir="2700000" algn="tl">
                    <a:srgbClr val="000000">
                      <a:alpha val="43137"/>
                    </a:srgbClr>
                  </a:outerShdw>
                </a:effectLst>
              </a:rPr>
              <a:t>…since we heard of your faith in Christ Jesus and the love which you have for all the saints; because of the hope reserved for you in heaven, of which you previously heard in the word of truth, the gospel…</a:t>
            </a:r>
          </a:p>
        </p:txBody>
      </p:sp>
      <p:sp>
        <p:nvSpPr>
          <p:cNvPr id="7" name="Content Placeholder 4">
            <a:extLst>
              <a:ext uri="{FF2B5EF4-FFF2-40B4-BE49-F238E27FC236}">
                <a16:creationId xmlns:a16="http://schemas.microsoft.com/office/drawing/2014/main" id="{B3F8DCE8-A6E3-EB57-B5EF-8F9C5CE145A4}"/>
              </a:ext>
            </a:extLst>
          </p:cNvPr>
          <p:cNvSpPr txBox="1">
            <a:spLocks/>
          </p:cNvSpPr>
          <p:nvPr/>
        </p:nvSpPr>
        <p:spPr>
          <a:xfrm>
            <a:off x="4116935" y="1976487"/>
            <a:ext cx="7543801" cy="2366913"/>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I John 3:3</a:t>
            </a:r>
          </a:p>
          <a:p>
            <a:pPr marL="0" indent="0" algn="ctr">
              <a:buNone/>
            </a:pPr>
            <a:r>
              <a:rPr lang="en-US" sz="3200" dirty="0">
                <a:solidFill>
                  <a:schemeClr val="bg1"/>
                </a:solidFill>
                <a:effectLst>
                  <a:outerShdw blurRad="38100" dist="38100" dir="2700000" algn="tl">
                    <a:srgbClr val="000000">
                      <a:alpha val="43137"/>
                    </a:srgbClr>
                  </a:outerShdw>
                </a:effectLst>
              </a:rPr>
              <a:t>And everyone who has this hope set on Him purifies himself, just as He is pure.</a:t>
            </a:r>
          </a:p>
        </p:txBody>
      </p:sp>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529286"/>
            <a:ext cx="7543801" cy="790468"/>
          </a:xfrm>
          <a:prstGeom prst="roundRect">
            <a:avLst/>
          </a:prstGeom>
          <a:solidFill>
            <a:schemeClr val="bg2">
              <a:lumMod val="90000"/>
            </a:schemeClr>
          </a:solidFill>
          <a:ln>
            <a:solidFill>
              <a:schemeClr val="tx1"/>
            </a:solidFill>
          </a:ln>
        </p:spPr>
        <p:txBody>
          <a:bodyPr anchor="ctr">
            <a:normAutofit/>
          </a:bodyPr>
          <a:lstStyle/>
          <a:p>
            <a:pPr marL="0" indent="0">
              <a:buNone/>
            </a:pPr>
            <a:r>
              <a:rPr lang="en-US" sz="3600" dirty="0">
                <a:solidFill>
                  <a:schemeClr val="bg1"/>
                </a:solidFill>
                <a:effectLst>
                  <a:outerShdw blurRad="38100" dist="38100" dir="2700000" algn="tl">
                    <a:srgbClr val="000000">
                      <a:alpha val="43137"/>
                    </a:srgbClr>
                  </a:outerShdw>
                </a:effectLst>
              </a:rPr>
              <a:t>Hope creates faith and love</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66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BENEFIT IS HOPE?</a:t>
            </a:r>
          </a:p>
        </p:txBody>
      </p:sp>
      <p:sp>
        <p:nvSpPr>
          <p:cNvPr id="6" name="Content Placeholder 4">
            <a:extLst>
              <a:ext uri="{FF2B5EF4-FFF2-40B4-BE49-F238E27FC236}">
                <a16:creationId xmlns:a16="http://schemas.microsoft.com/office/drawing/2014/main" id="{A0BFE81B-2B9D-BA2F-A68F-E1CEF0651544}"/>
              </a:ext>
            </a:extLst>
          </p:cNvPr>
          <p:cNvSpPr txBox="1">
            <a:spLocks/>
          </p:cNvSpPr>
          <p:nvPr/>
        </p:nvSpPr>
        <p:spPr>
          <a:xfrm>
            <a:off x="4116935" y="1381028"/>
            <a:ext cx="7543801" cy="790468"/>
          </a:xfrm>
          <a:prstGeom prst="roundRect">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purifies us</a:t>
            </a:r>
          </a:p>
        </p:txBody>
      </p:sp>
    </p:spTree>
    <p:extLst>
      <p:ext uri="{BB962C8B-B14F-4D97-AF65-F5344CB8AC3E}">
        <p14:creationId xmlns:p14="http://schemas.microsoft.com/office/powerpoint/2010/main" val="126205555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grpId="0" nodeType="withEffect">
                                  <p:stCondLst>
                                    <p:cond delay="0"/>
                                  </p:stCondLst>
                                  <p:childTnLst>
                                    <p:animEffect transition="out" filter="wipe(down)">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Content Placeholder 4">
            <a:extLst>
              <a:ext uri="{FF2B5EF4-FFF2-40B4-BE49-F238E27FC236}">
                <a16:creationId xmlns:a16="http://schemas.microsoft.com/office/drawing/2014/main" id="{B3F8DCE8-A6E3-EB57-B5EF-8F9C5CE145A4}"/>
              </a:ext>
            </a:extLst>
          </p:cNvPr>
          <p:cNvSpPr txBox="1">
            <a:spLocks/>
          </p:cNvSpPr>
          <p:nvPr/>
        </p:nvSpPr>
        <p:spPr>
          <a:xfrm>
            <a:off x="4116935" y="1976487"/>
            <a:ext cx="7543801" cy="2366913"/>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I John 3:3</a:t>
            </a:r>
          </a:p>
          <a:p>
            <a:pPr marL="0" indent="0" algn="ctr">
              <a:buNone/>
            </a:pPr>
            <a:r>
              <a:rPr lang="en-US" sz="3200" dirty="0">
                <a:solidFill>
                  <a:schemeClr val="bg1"/>
                </a:solidFill>
                <a:effectLst>
                  <a:outerShdw blurRad="38100" dist="38100" dir="2700000" algn="tl">
                    <a:srgbClr val="000000">
                      <a:alpha val="43137"/>
                    </a:srgbClr>
                  </a:outerShdw>
                </a:effectLst>
              </a:rPr>
              <a:t>And everyone who has this hope set on Him purifies himself, just as He is pure.</a:t>
            </a:r>
          </a:p>
        </p:txBody>
      </p:sp>
      <p:sp>
        <p:nvSpPr>
          <p:cNvPr id="9" name="Content Placeholder 4">
            <a:extLst>
              <a:ext uri="{FF2B5EF4-FFF2-40B4-BE49-F238E27FC236}">
                <a16:creationId xmlns:a16="http://schemas.microsoft.com/office/drawing/2014/main" id="{CD6DD95B-D657-548A-824C-C8EF01A3E598}"/>
              </a:ext>
            </a:extLst>
          </p:cNvPr>
          <p:cNvSpPr txBox="1">
            <a:spLocks/>
          </p:cNvSpPr>
          <p:nvPr/>
        </p:nvSpPr>
        <p:spPr>
          <a:xfrm>
            <a:off x="4116933" y="2766955"/>
            <a:ext cx="7543801" cy="3332093"/>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I Thessalonians 1:3 (NIV)</a:t>
            </a:r>
          </a:p>
          <a:p>
            <a:pPr marL="0" indent="0" algn="ctr">
              <a:buNone/>
            </a:pPr>
            <a:r>
              <a:rPr lang="en-US" sz="3200" dirty="0">
                <a:solidFill>
                  <a:schemeClr val="bg1"/>
                </a:solidFill>
                <a:effectLst>
                  <a:outerShdw blurRad="38100" dist="38100" dir="2700000" algn="tl">
                    <a:srgbClr val="000000">
                      <a:alpha val="43137"/>
                    </a:srgbClr>
                  </a:outerShdw>
                </a:effectLst>
              </a:rPr>
              <a:t>We remember before our God and Father your work produced by faith, your labor prompted by love, and your </a:t>
            </a:r>
            <a:r>
              <a:rPr lang="en-US" sz="3200" u="sng" dirty="0">
                <a:solidFill>
                  <a:schemeClr val="bg1"/>
                </a:solidFill>
                <a:effectLst>
                  <a:outerShdw blurRad="38100" dist="38100" dir="2700000" algn="tl">
                    <a:srgbClr val="000000">
                      <a:alpha val="43137"/>
                    </a:srgbClr>
                  </a:outerShdw>
                </a:effectLst>
              </a:rPr>
              <a:t>endurance inspired by hope</a:t>
            </a:r>
            <a:r>
              <a:rPr lang="en-US" sz="3200" dirty="0">
                <a:solidFill>
                  <a:schemeClr val="bg1"/>
                </a:solidFill>
                <a:effectLst>
                  <a:outerShdw blurRad="38100" dist="38100" dir="2700000" algn="tl">
                    <a:srgbClr val="000000">
                      <a:alpha val="43137"/>
                    </a:srgbClr>
                  </a:outerShdw>
                </a:effectLst>
              </a:rPr>
              <a:t> in our Lord Jesus Christ.</a:t>
            </a:r>
          </a:p>
        </p:txBody>
      </p:sp>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529286"/>
            <a:ext cx="7543801" cy="790468"/>
          </a:xfrm>
          <a:prstGeom prst="roundRect">
            <a:avLst/>
          </a:prstGeom>
          <a:solidFill>
            <a:schemeClr val="bg2">
              <a:lumMod val="90000"/>
            </a:schemeClr>
          </a:solidFill>
          <a:ln>
            <a:solidFill>
              <a:schemeClr val="tx1"/>
            </a:solidFill>
          </a:ln>
        </p:spPr>
        <p:txBody>
          <a:bodyPr anchor="ctr">
            <a:normAutofit/>
          </a:bodyPr>
          <a:lstStyle/>
          <a:p>
            <a:pPr marL="0" indent="0">
              <a:buNone/>
            </a:pPr>
            <a:r>
              <a:rPr lang="en-US" sz="3600" dirty="0">
                <a:solidFill>
                  <a:schemeClr val="bg1"/>
                </a:solidFill>
                <a:effectLst>
                  <a:outerShdw blurRad="38100" dist="38100" dir="2700000" algn="tl">
                    <a:srgbClr val="000000">
                      <a:alpha val="43137"/>
                    </a:srgbClr>
                  </a:outerShdw>
                </a:effectLst>
              </a:rPr>
              <a:t>Hope creates faith and love</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66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BENEFIT IS HOPE?</a:t>
            </a:r>
          </a:p>
        </p:txBody>
      </p:sp>
      <p:sp>
        <p:nvSpPr>
          <p:cNvPr id="6" name="Content Placeholder 4">
            <a:extLst>
              <a:ext uri="{FF2B5EF4-FFF2-40B4-BE49-F238E27FC236}">
                <a16:creationId xmlns:a16="http://schemas.microsoft.com/office/drawing/2014/main" id="{A0BFE81B-2B9D-BA2F-A68F-E1CEF0651544}"/>
              </a:ext>
            </a:extLst>
          </p:cNvPr>
          <p:cNvSpPr txBox="1">
            <a:spLocks/>
          </p:cNvSpPr>
          <p:nvPr/>
        </p:nvSpPr>
        <p:spPr>
          <a:xfrm>
            <a:off x="4116935" y="1381028"/>
            <a:ext cx="7543801" cy="790468"/>
          </a:xfrm>
          <a:prstGeom prst="roundRect">
            <a:avLst/>
          </a:prstGeom>
          <a:solidFill>
            <a:schemeClr val="bg2">
              <a:lumMod val="90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purifies us</a:t>
            </a:r>
          </a:p>
        </p:txBody>
      </p:sp>
      <p:sp>
        <p:nvSpPr>
          <p:cNvPr id="8" name="Content Placeholder 4">
            <a:extLst>
              <a:ext uri="{FF2B5EF4-FFF2-40B4-BE49-F238E27FC236}">
                <a16:creationId xmlns:a16="http://schemas.microsoft.com/office/drawing/2014/main" id="{333D2A88-84B3-77B2-078C-549C87940FF2}"/>
              </a:ext>
            </a:extLst>
          </p:cNvPr>
          <p:cNvSpPr txBox="1">
            <a:spLocks/>
          </p:cNvSpPr>
          <p:nvPr/>
        </p:nvSpPr>
        <p:spPr>
          <a:xfrm>
            <a:off x="4116934" y="2232770"/>
            <a:ext cx="7543801" cy="790468"/>
          </a:xfrm>
          <a:prstGeom prst="roundRect">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inspires endurance</a:t>
            </a:r>
          </a:p>
        </p:txBody>
      </p:sp>
    </p:spTree>
    <p:extLst>
      <p:ext uri="{BB962C8B-B14F-4D97-AF65-F5344CB8AC3E}">
        <p14:creationId xmlns:p14="http://schemas.microsoft.com/office/powerpoint/2010/main" val="105230927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grpId="0" nodeType="after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Content Placeholder 4">
            <a:extLst>
              <a:ext uri="{FF2B5EF4-FFF2-40B4-BE49-F238E27FC236}">
                <a16:creationId xmlns:a16="http://schemas.microsoft.com/office/drawing/2014/main" id="{CD6DD95B-D657-548A-824C-C8EF01A3E598}"/>
              </a:ext>
            </a:extLst>
          </p:cNvPr>
          <p:cNvSpPr txBox="1">
            <a:spLocks/>
          </p:cNvSpPr>
          <p:nvPr/>
        </p:nvSpPr>
        <p:spPr>
          <a:xfrm>
            <a:off x="4116933" y="2766955"/>
            <a:ext cx="7543801" cy="3332093"/>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latin typeface="+mj-lt"/>
              </a:rPr>
              <a:t>I Thessalonians 1:3 (NIV)</a:t>
            </a:r>
          </a:p>
          <a:p>
            <a:pPr marL="0" indent="0" algn="ctr">
              <a:buNone/>
            </a:pPr>
            <a:r>
              <a:rPr lang="en-US" sz="3200" dirty="0">
                <a:solidFill>
                  <a:schemeClr val="bg1"/>
                </a:solidFill>
                <a:effectLst>
                  <a:outerShdw blurRad="38100" dist="38100" dir="2700000" algn="tl">
                    <a:srgbClr val="000000">
                      <a:alpha val="43137"/>
                    </a:srgbClr>
                  </a:outerShdw>
                </a:effectLst>
              </a:rPr>
              <a:t>We remember before our God and Father your work produced by faith, your labor prompted by love, and your </a:t>
            </a:r>
            <a:r>
              <a:rPr lang="en-US" sz="3200" u="sng" dirty="0">
                <a:solidFill>
                  <a:schemeClr val="bg1"/>
                </a:solidFill>
                <a:effectLst>
                  <a:outerShdw blurRad="38100" dist="38100" dir="2700000" algn="tl">
                    <a:srgbClr val="000000">
                      <a:alpha val="43137"/>
                    </a:srgbClr>
                  </a:outerShdw>
                </a:effectLst>
              </a:rPr>
              <a:t>endurance inspired by hope</a:t>
            </a:r>
            <a:r>
              <a:rPr lang="en-US" sz="3200" dirty="0">
                <a:solidFill>
                  <a:schemeClr val="bg1"/>
                </a:solidFill>
                <a:effectLst>
                  <a:outerShdw blurRad="38100" dist="38100" dir="2700000" algn="tl">
                    <a:srgbClr val="000000">
                      <a:alpha val="43137"/>
                    </a:srgbClr>
                  </a:outerShdw>
                </a:effectLst>
              </a:rPr>
              <a:t> in our Lord Jesus Christ.</a:t>
            </a:r>
          </a:p>
        </p:txBody>
      </p:sp>
      <p:sp>
        <p:nvSpPr>
          <p:cNvPr id="11" name="Content Placeholder 4">
            <a:extLst>
              <a:ext uri="{FF2B5EF4-FFF2-40B4-BE49-F238E27FC236}">
                <a16:creationId xmlns:a16="http://schemas.microsoft.com/office/drawing/2014/main" id="{035DBD4B-D7ED-55A1-DF88-5F867FBA9DC9}"/>
              </a:ext>
            </a:extLst>
          </p:cNvPr>
          <p:cNvSpPr txBox="1">
            <a:spLocks/>
          </p:cNvSpPr>
          <p:nvPr/>
        </p:nvSpPr>
        <p:spPr>
          <a:xfrm>
            <a:off x="4116933" y="4000262"/>
            <a:ext cx="7543801" cy="2758253"/>
          </a:xfrm>
          <a:prstGeom prst="roundRect">
            <a:avLst>
              <a:gd name="adj" fmla="val 1072"/>
            </a:avLst>
          </a:prstGeom>
          <a:solidFill>
            <a:schemeClr val="bg2">
              <a:lumMod val="75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dirty="0">
                <a:solidFill>
                  <a:schemeClr val="bg1"/>
                </a:solidFill>
                <a:effectLst>
                  <a:outerShdw blurRad="38100" dist="38100" dir="2700000" algn="tl">
                    <a:srgbClr val="000000">
                      <a:alpha val="43137"/>
                    </a:srgbClr>
                  </a:outerShdw>
                </a:effectLst>
                <a:latin typeface="+mj-lt"/>
              </a:rPr>
              <a:t>Psalm 42:5 (HCSB)</a:t>
            </a:r>
          </a:p>
          <a:p>
            <a:pPr marL="0" indent="0" algn="ctr">
              <a:buNone/>
            </a:pPr>
            <a:r>
              <a:rPr lang="en-US" sz="3200" dirty="0">
                <a:solidFill>
                  <a:schemeClr val="bg1"/>
                </a:solidFill>
                <a:effectLst>
                  <a:outerShdw blurRad="38100" dist="38100" dir="2700000" algn="tl">
                    <a:srgbClr val="000000">
                      <a:alpha val="43137"/>
                    </a:srgbClr>
                  </a:outerShdw>
                </a:effectLst>
              </a:rPr>
              <a:t>Why am I so depressed? Why this turmoil within me? Put your hope in God, for I will still praise Him, my Savior and my God.</a:t>
            </a:r>
          </a:p>
        </p:txBody>
      </p:sp>
      <p:sp>
        <p:nvSpPr>
          <p:cNvPr id="5" name="Content Placeholder 4">
            <a:extLst>
              <a:ext uri="{FF2B5EF4-FFF2-40B4-BE49-F238E27FC236}">
                <a16:creationId xmlns:a16="http://schemas.microsoft.com/office/drawing/2014/main" id="{507506EB-B751-DC34-1397-729DB4524BAD}"/>
              </a:ext>
            </a:extLst>
          </p:cNvPr>
          <p:cNvSpPr>
            <a:spLocks noGrp="1"/>
          </p:cNvSpPr>
          <p:nvPr>
            <p:ph idx="1"/>
          </p:nvPr>
        </p:nvSpPr>
        <p:spPr>
          <a:xfrm>
            <a:off x="4116935" y="529286"/>
            <a:ext cx="7543801" cy="790468"/>
          </a:xfrm>
          <a:prstGeom prst="roundRect">
            <a:avLst/>
          </a:prstGeom>
          <a:solidFill>
            <a:schemeClr val="bg2">
              <a:lumMod val="90000"/>
            </a:schemeClr>
          </a:solidFill>
          <a:ln>
            <a:solidFill>
              <a:schemeClr val="tx1"/>
            </a:solidFill>
          </a:ln>
        </p:spPr>
        <p:txBody>
          <a:bodyPr anchor="ctr">
            <a:normAutofit/>
          </a:bodyPr>
          <a:lstStyle/>
          <a:p>
            <a:pPr marL="0" indent="0">
              <a:buNone/>
            </a:pPr>
            <a:r>
              <a:rPr lang="en-US" sz="3600" dirty="0">
                <a:solidFill>
                  <a:schemeClr val="bg1"/>
                </a:solidFill>
                <a:effectLst>
                  <a:outerShdw blurRad="38100" dist="38100" dir="2700000" algn="tl">
                    <a:srgbClr val="000000">
                      <a:alpha val="43137"/>
                    </a:srgbClr>
                  </a:outerShdw>
                </a:effectLst>
              </a:rPr>
              <a:t>Hope creates faith and love</a:t>
            </a:r>
          </a:p>
        </p:txBody>
      </p:sp>
      <p:sp>
        <p:nvSpPr>
          <p:cNvPr id="12" name="Freeform: Shape 11">
            <a:extLst>
              <a:ext uri="{FF2B5EF4-FFF2-40B4-BE49-F238E27FC236}">
                <a16:creationId xmlns:a16="http://schemas.microsoft.com/office/drawing/2014/main" id="{BB934610-25D5-A59D-D8C4-E74675FFE158}"/>
              </a:ext>
            </a:extLst>
          </p:cNvPr>
          <p:cNvSpPr/>
          <p:nvPr/>
        </p:nvSpPr>
        <p:spPr>
          <a:xfrm>
            <a:off x="0" y="0"/>
            <a:ext cx="3627406" cy="6858000"/>
          </a:xfrm>
          <a:custGeom>
            <a:avLst/>
            <a:gdLst>
              <a:gd name="connsiteX0" fmla="*/ 720435 w 3627406"/>
              <a:gd name="connsiteY0" fmla="*/ 5514109 h 6858000"/>
              <a:gd name="connsiteX1" fmla="*/ 101598 w 3627406"/>
              <a:gd name="connsiteY1" fmla="*/ 6132946 h 6858000"/>
              <a:gd name="connsiteX2" fmla="*/ 720435 w 3627406"/>
              <a:gd name="connsiteY2" fmla="*/ 6751783 h 6858000"/>
              <a:gd name="connsiteX3" fmla="*/ 1339272 w 3627406"/>
              <a:gd name="connsiteY3" fmla="*/ 6132946 h 6858000"/>
              <a:gd name="connsiteX4" fmla="*/ 720435 w 3627406"/>
              <a:gd name="connsiteY4" fmla="*/ 5514109 h 6858000"/>
              <a:gd name="connsiteX5" fmla="*/ 0 w 3627406"/>
              <a:gd name="connsiteY5" fmla="*/ 0 h 6858000"/>
              <a:gd name="connsiteX6" fmla="*/ 3627406 w 3627406"/>
              <a:gd name="connsiteY6" fmla="*/ 0 h 6858000"/>
              <a:gd name="connsiteX7" fmla="*/ 3627406 w 3627406"/>
              <a:gd name="connsiteY7" fmla="*/ 6858000 h 6858000"/>
              <a:gd name="connsiteX8" fmla="*/ 0 w 362740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7406" h="6858000">
                <a:moveTo>
                  <a:pt x="720435" y="5514109"/>
                </a:moveTo>
                <a:cubicBezTo>
                  <a:pt x="378661" y="5514109"/>
                  <a:pt x="101598" y="5791172"/>
                  <a:pt x="101598" y="6132946"/>
                </a:cubicBezTo>
                <a:cubicBezTo>
                  <a:pt x="101598" y="6474720"/>
                  <a:pt x="378661" y="6751783"/>
                  <a:pt x="720435" y="6751783"/>
                </a:cubicBezTo>
                <a:cubicBezTo>
                  <a:pt x="1062209" y="6751783"/>
                  <a:pt x="1339272" y="6474720"/>
                  <a:pt x="1339272" y="6132946"/>
                </a:cubicBezTo>
                <a:cubicBezTo>
                  <a:pt x="1339272" y="5791172"/>
                  <a:pt x="1062209" y="5514109"/>
                  <a:pt x="720435" y="5514109"/>
                </a:cubicBezTo>
                <a:close/>
                <a:moveTo>
                  <a:pt x="0" y="0"/>
                </a:moveTo>
                <a:lnTo>
                  <a:pt x="3627406" y="0"/>
                </a:lnTo>
                <a:lnTo>
                  <a:pt x="3627406" y="6858000"/>
                </a:lnTo>
                <a:lnTo>
                  <a:pt x="0" y="6858000"/>
                </a:lnTo>
                <a:close/>
              </a:path>
            </a:pathLst>
          </a:custGeom>
          <a:solidFill>
            <a:schemeClr val="bg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6600" dirty="0">
                <a:gradFill flip="none" rotWithShape="1">
                  <a:gsLst>
                    <a:gs pos="0">
                      <a:srgbClr val="A762D6">
                        <a:lumMod val="100000"/>
                        <a:alpha val="75000"/>
                      </a:srgbClr>
                    </a:gs>
                    <a:gs pos="100000">
                      <a:srgbClr val="7579C7">
                        <a:alpha val="75000"/>
                      </a:srgbClr>
                    </a:gs>
                  </a:gsLst>
                  <a:lin ang="0" scaled="1"/>
                  <a:tileRect/>
                </a:gradFill>
                <a:effectLst>
                  <a:outerShdw blurRad="50800" sx="103000" sy="103000" algn="ctr" rotWithShape="0">
                    <a:prstClr val="black">
                      <a:alpha val="80000"/>
                    </a:prstClr>
                  </a:outerShdw>
                </a:effectLst>
                <a:latin typeface="+mj-lt"/>
              </a:rPr>
              <a:t>WHAT BENEFIT IS HOPE?</a:t>
            </a:r>
          </a:p>
        </p:txBody>
      </p:sp>
      <p:sp>
        <p:nvSpPr>
          <p:cNvPr id="6" name="Content Placeholder 4">
            <a:extLst>
              <a:ext uri="{FF2B5EF4-FFF2-40B4-BE49-F238E27FC236}">
                <a16:creationId xmlns:a16="http://schemas.microsoft.com/office/drawing/2014/main" id="{A0BFE81B-2B9D-BA2F-A68F-E1CEF0651544}"/>
              </a:ext>
            </a:extLst>
          </p:cNvPr>
          <p:cNvSpPr txBox="1">
            <a:spLocks/>
          </p:cNvSpPr>
          <p:nvPr/>
        </p:nvSpPr>
        <p:spPr>
          <a:xfrm>
            <a:off x="4116935" y="1381028"/>
            <a:ext cx="7543801" cy="790468"/>
          </a:xfrm>
          <a:prstGeom prst="roundRect">
            <a:avLst/>
          </a:prstGeom>
          <a:solidFill>
            <a:schemeClr val="bg2">
              <a:lumMod val="90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purifies us</a:t>
            </a:r>
          </a:p>
        </p:txBody>
      </p:sp>
      <p:sp>
        <p:nvSpPr>
          <p:cNvPr id="8" name="Content Placeholder 4">
            <a:extLst>
              <a:ext uri="{FF2B5EF4-FFF2-40B4-BE49-F238E27FC236}">
                <a16:creationId xmlns:a16="http://schemas.microsoft.com/office/drawing/2014/main" id="{333D2A88-84B3-77B2-078C-549C87940FF2}"/>
              </a:ext>
            </a:extLst>
          </p:cNvPr>
          <p:cNvSpPr txBox="1">
            <a:spLocks/>
          </p:cNvSpPr>
          <p:nvPr/>
        </p:nvSpPr>
        <p:spPr>
          <a:xfrm>
            <a:off x="4116934" y="2232770"/>
            <a:ext cx="7543801" cy="790468"/>
          </a:xfrm>
          <a:prstGeom prst="roundRect">
            <a:avLst/>
          </a:prstGeom>
          <a:solidFill>
            <a:schemeClr val="bg2">
              <a:lumMod val="90000"/>
            </a:schemeClr>
          </a:solidFill>
          <a:ln>
            <a:solidFill>
              <a:schemeClr val="tx1"/>
            </a:solid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inspires endurance</a:t>
            </a:r>
          </a:p>
        </p:txBody>
      </p:sp>
      <p:sp>
        <p:nvSpPr>
          <p:cNvPr id="10" name="Content Placeholder 4">
            <a:extLst>
              <a:ext uri="{FF2B5EF4-FFF2-40B4-BE49-F238E27FC236}">
                <a16:creationId xmlns:a16="http://schemas.microsoft.com/office/drawing/2014/main" id="{89176DF8-0B4A-0720-2228-1D6B38359DF0}"/>
              </a:ext>
            </a:extLst>
          </p:cNvPr>
          <p:cNvSpPr txBox="1">
            <a:spLocks/>
          </p:cNvSpPr>
          <p:nvPr/>
        </p:nvSpPr>
        <p:spPr>
          <a:xfrm>
            <a:off x="4116933" y="3084511"/>
            <a:ext cx="7543801" cy="1108025"/>
          </a:xfrm>
          <a:prstGeom prst="roundRect">
            <a:avLst/>
          </a:prstGeom>
          <a:solidFill>
            <a:schemeClr val="bg2">
              <a:lumMod val="75000"/>
            </a:schemeClr>
          </a:solidFill>
          <a:ln>
            <a:solidFill>
              <a:schemeClr val="tx1"/>
            </a:solidFill>
          </a:ln>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solidFill>
                  <a:schemeClr val="bg1"/>
                </a:solidFill>
                <a:effectLst>
                  <a:outerShdw blurRad="38100" dist="38100" dir="2700000" algn="tl">
                    <a:srgbClr val="000000">
                      <a:alpha val="43137"/>
                    </a:srgbClr>
                  </a:outerShdw>
                </a:effectLst>
              </a:rPr>
              <a:t>Hope raises our spirits and causes praise</a:t>
            </a:r>
          </a:p>
        </p:txBody>
      </p:sp>
    </p:spTree>
    <p:extLst>
      <p:ext uri="{BB962C8B-B14F-4D97-AF65-F5344CB8AC3E}">
        <p14:creationId xmlns:p14="http://schemas.microsoft.com/office/powerpoint/2010/main" val="288301107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4" fill="hold" grpId="0" nodeType="afterEffect">
                                  <p:stCondLst>
                                    <p:cond delay="0"/>
                                  </p:stCondLst>
                                  <p:childTnLst>
                                    <p:animEffect transition="out" filter="wipe(dow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79</TotalTime>
  <Words>590</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Articulat CF v2 Heavy</vt:lpstr>
      <vt:lpstr>Articulat CF v2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Blevins</dc:creator>
  <cp:lastModifiedBy>Kyle Blevins</cp:lastModifiedBy>
  <cp:revision>1</cp:revision>
  <dcterms:created xsi:type="dcterms:W3CDTF">2022-05-27T13:31:37Z</dcterms:created>
  <dcterms:modified xsi:type="dcterms:W3CDTF">2022-05-27T14:50:56Z</dcterms:modified>
</cp:coreProperties>
</file>