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EFC"/>
    <a:srgbClr val="2B2B37"/>
    <a:srgbClr val="8CB849"/>
    <a:srgbClr val="67AE12"/>
    <a:srgbClr val="75C614"/>
    <a:srgbClr val="7DD415"/>
    <a:srgbClr val="A0DA23"/>
    <a:srgbClr val="ADCD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B217F-E7DD-4BA7-8AD5-65C8B59780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EDF9D0-4F8C-47A6-928D-AD270A614F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C0F843-EB64-4703-9C96-D4DFC1C4E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5D0BB-79CB-4D4A-92A0-A5254B3CCD3A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65C9EE-0C6C-4612-ACD4-FB03CB135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5AD611-5C1D-4BE9-844F-344C4BEF1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057AA-EE68-4E56-9377-D4B5FFFCD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644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046E7-59C0-47D8-A635-87CC40351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2CF475-F6F3-4CB7-A081-1A6C42A6DE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80A3C2-5995-43AC-84C0-D26CD173F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5D0BB-79CB-4D4A-92A0-A5254B3CCD3A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111BCA-8B34-46CB-BDD2-7606A3018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CBCECB-EC4C-4805-99D7-D8BFF9711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057AA-EE68-4E56-9377-D4B5FFFCD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451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8CB7EA-FD9A-4FBA-A6DC-3AC19BBAEB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7D0F01-02CE-4A93-A104-B15B9C3E69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C4A14B-E3DC-4E75-9B67-36D6AE467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5D0BB-79CB-4D4A-92A0-A5254B3CCD3A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A27C3-1251-4487-A86C-2E569D9A9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E7D3A8-F3C9-4E59-9F42-490B4E831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057AA-EE68-4E56-9377-D4B5FFFCD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52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83B86-6F5D-4814-8333-4AA689185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6B4D32-988D-457F-87D8-6BC0DCBAA6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D4B0AE-4239-4C08-9CF7-A616BA725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5D0BB-79CB-4D4A-92A0-A5254B3CCD3A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09CAFF-3D82-4948-9C67-0371F9946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8D3DBA-7F5B-44B4-8E55-29588CA07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057AA-EE68-4E56-9377-D4B5FFFCD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36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4FB93-AC5A-4456-A1D8-C6F288F86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82D4D5-8157-422D-B69C-352D9DC47C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FD2F42-A6A1-488F-9413-1B5E604C4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5D0BB-79CB-4D4A-92A0-A5254B3CCD3A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82CDA9-8688-4640-BA45-B648368E9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B543EA-CC8B-48B7-BE05-03D827A36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057AA-EE68-4E56-9377-D4B5FFFCD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438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CA07B-6E3C-4F21-AD1E-6297A47F2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175F1F-82D2-4FD6-993D-D18842A83C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9C9278-4210-4D8F-A2B9-A536086523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7369D3-D4F6-4964-9CD2-F67EBA648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5D0BB-79CB-4D4A-92A0-A5254B3CCD3A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6BD623-8ED4-41A3-BB4C-2C182A7FA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B9A966-763E-476F-A064-6B40A38BF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057AA-EE68-4E56-9377-D4B5FFFCD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678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11497-5FC9-4C13-AF8A-2FAC337A2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CD4C5E-6B35-4A90-AC75-4D57696243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6B698C-56A2-4012-9AD3-065E23C5D8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1B5113-FA2D-439F-BBEE-4F2749653A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A9E05A-4FBC-4A78-B389-6EAA6E8A6D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CD9D8E-CC19-4D9D-B5EC-3CDB35B96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5D0BB-79CB-4D4A-92A0-A5254B3CCD3A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C927DB-F5D8-484E-94D4-F974B2E85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A9E34B-6111-4BD2-8576-917BE8CA3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057AA-EE68-4E56-9377-D4B5FFFCD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940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A1FBE-BD42-46B5-8B63-AAFD055C5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1164FB-F461-4B54-9E98-ECF4E4455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5D0BB-79CB-4D4A-92A0-A5254B3CCD3A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CCB8B0-489E-4D0F-959A-610D3B5C0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2F653D-BBD3-4806-AAD2-05D99BC97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057AA-EE68-4E56-9377-D4B5FFFCD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273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C387B7-A4E0-4B1F-89DD-C1399780B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5D0BB-79CB-4D4A-92A0-A5254B3CCD3A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9ADD3E-BF1F-40D2-8588-BEB843064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EB870E-8307-41BA-B1C5-17754E99B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057AA-EE68-4E56-9377-D4B5FFFCD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82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ABF7D-8909-4E7C-A5CF-DA60F3345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362D9E-26BF-4D96-AAA0-7800D7D7C2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9E112-B4E4-4929-AACC-67FFE1F64E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BBA9BD-7A0E-429A-92A4-F168688A2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5D0BB-79CB-4D4A-92A0-A5254B3CCD3A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C46E54-ED88-460F-8DD6-61D437675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277FEA-7B4C-4337-8BFB-8BA6C31B6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057AA-EE68-4E56-9377-D4B5FFFCD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530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FD146-0226-42F9-B639-096F18853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B47CD9-EC17-4BC2-876E-C444934F51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E3654C-C0D9-4070-9EAD-2BB7ECDC1D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A2B21C-A9BB-410E-B9B9-4CAF22745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5D0BB-79CB-4D4A-92A0-A5254B3CCD3A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A48948-B1B7-469C-B248-C334A91A0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C94DCF-1234-47C0-A617-D143901C2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057AA-EE68-4E56-9377-D4B5FFFCD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819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61242C-BE3C-4FE3-97AE-65C37A59B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8DBFF3-2BE7-44C2-99E5-4359B7F869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F43CB0-CE20-48A5-A28B-9CEE69DA3D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5D0BB-79CB-4D4A-92A0-A5254B3CCD3A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D15085-A8C2-401A-81B6-A4C01D5741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3EB862-D825-461A-BFC5-FD649926D5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057AA-EE68-4E56-9377-D4B5FFFCD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870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56467AE-6853-47EB-9C9D-16EB93CCD7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1D7C279-EA63-4744-952B-9F5E2F3F693E}"/>
              </a:ext>
            </a:extLst>
          </p:cNvPr>
          <p:cNvSpPr txBox="1"/>
          <p:nvPr/>
        </p:nvSpPr>
        <p:spPr>
          <a:xfrm>
            <a:off x="4683760" y="4592320"/>
            <a:ext cx="2824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spc="600" dirty="0">
                <a:solidFill>
                  <a:srgbClr val="FFFEFC"/>
                </a:solidFill>
                <a:effectLst>
                  <a:glow rad="165100">
                    <a:srgbClr val="2B2B37">
                      <a:alpha val="50000"/>
                    </a:srgbClr>
                  </a:glow>
                </a:effectLst>
                <a:latin typeface="Felix Titling" panose="04060505060202020A04" pitchFamily="82" charset="0"/>
                <a:ea typeface="Microsoft JhengHei Light" panose="020B0304030504040204" pitchFamily="34" charset="-120"/>
              </a:rPr>
              <a:t>SERVICE</a:t>
            </a:r>
          </a:p>
        </p:txBody>
      </p:sp>
    </p:spTree>
    <p:extLst>
      <p:ext uri="{BB962C8B-B14F-4D97-AF65-F5344CB8AC3E}">
        <p14:creationId xmlns:p14="http://schemas.microsoft.com/office/powerpoint/2010/main" val="25380934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>
            <a:extLst>
              <a:ext uri="{FF2B5EF4-FFF2-40B4-BE49-F238E27FC236}">
                <a16:creationId xmlns:a16="http://schemas.microsoft.com/office/drawing/2014/main" id="{02644162-EFAE-47C3-B1AC-DFF7AF27B63B}"/>
              </a:ext>
            </a:extLst>
          </p:cNvPr>
          <p:cNvSpPr txBox="1"/>
          <p:nvPr/>
        </p:nvSpPr>
        <p:spPr>
          <a:xfrm>
            <a:off x="605839" y="1597729"/>
            <a:ext cx="8124825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The greatest act of service was               seen on the cross. </a:t>
            </a:r>
          </a:p>
          <a:p>
            <a:pPr algn="ctr"/>
            <a:endParaRPr lang="en-US" sz="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3600" b="1" i="1" dirty="0">
                <a:solidFill>
                  <a:schemeClr val="bg1"/>
                </a:solidFill>
                <a:latin typeface="Arial Narrow" panose="020B0606020202030204" pitchFamily="34" charset="0"/>
              </a:rPr>
              <a:t>Mark 10:45 - </a:t>
            </a:r>
            <a:r>
              <a:rPr lang="en-US" sz="3600" i="1" dirty="0">
                <a:solidFill>
                  <a:schemeClr val="bg1"/>
                </a:solidFill>
                <a:latin typeface="Arial Narrow" panose="020B0606020202030204" pitchFamily="34" charset="0"/>
              </a:rPr>
              <a:t>For even the Son of Man came not to be served but to serve, and to give his life as a ransom for many.”</a:t>
            </a:r>
          </a:p>
          <a:p>
            <a:pPr algn="ctr"/>
            <a:endParaRPr lang="en-US" sz="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endParaRPr lang="en-US" sz="32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773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56467AE-6853-47EB-9C9D-16EB93CCD7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1D7C279-EA63-4744-952B-9F5E2F3F693E}"/>
              </a:ext>
            </a:extLst>
          </p:cNvPr>
          <p:cNvSpPr txBox="1"/>
          <p:nvPr/>
        </p:nvSpPr>
        <p:spPr>
          <a:xfrm>
            <a:off x="4683760" y="4592320"/>
            <a:ext cx="2824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spc="600" dirty="0">
                <a:solidFill>
                  <a:srgbClr val="FFFEFC"/>
                </a:solidFill>
                <a:effectLst>
                  <a:glow rad="165100">
                    <a:srgbClr val="2B2B37">
                      <a:alpha val="50000"/>
                    </a:srgbClr>
                  </a:glow>
                </a:effectLst>
                <a:latin typeface="Felix Titling" panose="04060505060202020A04" pitchFamily="82" charset="0"/>
                <a:ea typeface="Microsoft JhengHei Light" panose="020B0304030504040204" pitchFamily="34" charset="-120"/>
              </a:rPr>
              <a:t>SERVICE</a:t>
            </a:r>
          </a:p>
        </p:txBody>
      </p:sp>
    </p:spTree>
    <p:extLst>
      <p:ext uri="{BB962C8B-B14F-4D97-AF65-F5344CB8AC3E}">
        <p14:creationId xmlns:p14="http://schemas.microsoft.com/office/powerpoint/2010/main" val="595067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>
            <a:extLst>
              <a:ext uri="{FF2B5EF4-FFF2-40B4-BE49-F238E27FC236}">
                <a16:creationId xmlns:a16="http://schemas.microsoft.com/office/drawing/2014/main" id="{02644162-EFAE-47C3-B1AC-DFF7AF27B63B}"/>
              </a:ext>
            </a:extLst>
          </p:cNvPr>
          <p:cNvSpPr txBox="1"/>
          <p:nvPr/>
        </p:nvSpPr>
        <p:spPr>
          <a:xfrm>
            <a:off x="2033587" y="2625514"/>
            <a:ext cx="81248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>
                <a:solidFill>
                  <a:schemeClr val="bg1"/>
                </a:solidFill>
                <a:latin typeface="Arial Narrow" panose="020B0606020202030204" pitchFamily="34" charset="0"/>
              </a:rPr>
              <a:t>John 13:1-17</a:t>
            </a:r>
          </a:p>
        </p:txBody>
      </p:sp>
    </p:spTree>
    <p:extLst>
      <p:ext uri="{BB962C8B-B14F-4D97-AF65-F5344CB8AC3E}">
        <p14:creationId xmlns:p14="http://schemas.microsoft.com/office/powerpoint/2010/main" val="3205669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>
            <a:extLst>
              <a:ext uri="{FF2B5EF4-FFF2-40B4-BE49-F238E27FC236}">
                <a16:creationId xmlns:a16="http://schemas.microsoft.com/office/drawing/2014/main" id="{02644162-EFAE-47C3-B1AC-DFF7AF27B63B}"/>
              </a:ext>
            </a:extLst>
          </p:cNvPr>
          <p:cNvSpPr txBox="1"/>
          <p:nvPr/>
        </p:nvSpPr>
        <p:spPr>
          <a:xfrm>
            <a:off x="381250" y="335267"/>
            <a:ext cx="8955255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Lessons In Servitude</a:t>
            </a:r>
          </a:p>
          <a:p>
            <a:endParaRPr lang="en-US" sz="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en-US" sz="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+mj-lt"/>
              <a:buAutoNum type="romanUcPeriod"/>
            </a:pPr>
            <a:r>
              <a:rPr lang="en-US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Service is Motivated by Love</a:t>
            </a:r>
          </a:p>
          <a:p>
            <a:pPr marL="571500" indent="-571500">
              <a:buFont typeface="+mj-lt"/>
              <a:buAutoNum type="romanUcPeriod"/>
            </a:pPr>
            <a:endParaRPr lang="en-US" sz="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Love motivated Jesus to serve (v. 1)</a:t>
            </a:r>
          </a:p>
          <a:p>
            <a:pPr lvl="1"/>
            <a:endParaRPr lang="en-US" sz="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A desire for praise has no part in genuine service (Matt. 6:2-3)</a:t>
            </a:r>
          </a:p>
          <a:p>
            <a:pPr marL="914400" lvl="1" indent="-457200">
              <a:buFontTx/>
              <a:buChar char="-"/>
            </a:pPr>
            <a:endParaRPr lang="en-US" sz="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We will love more when we see others as created in God’s image (see Lk. 10:25-37)</a:t>
            </a:r>
          </a:p>
          <a:p>
            <a:pPr lvl="1"/>
            <a:endParaRPr lang="en-US" sz="32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121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>
            <a:extLst>
              <a:ext uri="{FF2B5EF4-FFF2-40B4-BE49-F238E27FC236}">
                <a16:creationId xmlns:a16="http://schemas.microsoft.com/office/drawing/2014/main" id="{02644162-EFAE-47C3-B1AC-DFF7AF27B63B}"/>
              </a:ext>
            </a:extLst>
          </p:cNvPr>
          <p:cNvSpPr txBox="1"/>
          <p:nvPr/>
        </p:nvSpPr>
        <p:spPr>
          <a:xfrm>
            <a:off x="301040" y="285831"/>
            <a:ext cx="8124825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Lessons In Servitude</a:t>
            </a:r>
            <a:endParaRPr lang="en-US" sz="32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en-US" sz="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571500" indent="-571500">
              <a:buAutoNum type="romanUcPeriod" startAt="2"/>
            </a:pPr>
            <a:r>
              <a:rPr lang="en-US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Service is Sacrificial</a:t>
            </a:r>
          </a:p>
          <a:p>
            <a:pPr marL="571500" indent="-571500">
              <a:buAutoNum type="romanUcPeriod" startAt="2"/>
            </a:pPr>
            <a:endParaRPr lang="en-US" sz="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Service implies giving up certain aspects of our lives (time, energy, free time, etc…).</a:t>
            </a:r>
          </a:p>
          <a:p>
            <a:pPr marL="914400" lvl="1" indent="-457200">
              <a:buFontTx/>
              <a:buChar char="-"/>
            </a:pPr>
            <a:endParaRPr lang="en-US" sz="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Jesus gave up comfort, relaxation, and pride  in an effort to serve. </a:t>
            </a:r>
          </a:p>
          <a:p>
            <a:pPr marL="914400" lvl="1" indent="-457200">
              <a:buFontTx/>
              <a:buChar char="-"/>
            </a:pPr>
            <a:endParaRPr lang="en-US" sz="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In order to serve like Jesus, we must sacrifice like Jesus.</a:t>
            </a:r>
          </a:p>
        </p:txBody>
      </p:sp>
    </p:spTree>
    <p:extLst>
      <p:ext uri="{BB962C8B-B14F-4D97-AF65-F5344CB8AC3E}">
        <p14:creationId xmlns:p14="http://schemas.microsoft.com/office/powerpoint/2010/main" val="1582451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>
            <a:extLst>
              <a:ext uri="{FF2B5EF4-FFF2-40B4-BE49-F238E27FC236}">
                <a16:creationId xmlns:a16="http://schemas.microsoft.com/office/drawing/2014/main" id="{02644162-EFAE-47C3-B1AC-DFF7AF27B63B}"/>
              </a:ext>
            </a:extLst>
          </p:cNvPr>
          <p:cNvSpPr txBox="1"/>
          <p:nvPr/>
        </p:nvSpPr>
        <p:spPr>
          <a:xfrm>
            <a:off x="349167" y="341435"/>
            <a:ext cx="812106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Lessons In Servitude</a:t>
            </a:r>
          </a:p>
          <a:p>
            <a:endParaRPr lang="en-US" sz="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en-US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III.   Service isn’t Dependent on Circumstances</a:t>
            </a:r>
          </a:p>
          <a:p>
            <a:pPr marL="571500" indent="-571500">
              <a:buFont typeface="+mj-lt"/>
              <a:buAutoNum type="romanUcPeriod"/>
            </a:pPr>
            <a:endParaRPr lang="en-US" sz="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We don’t serve only when “we have the time” or things are going well. </a:t>
            </a:r>
          </a:p>
          <a:p>
            <a:pPr marL="914400" lvl="1" indent="-457200">
              <a:buFontTx/>
              <a:buChar char="-"/>
            </a:pPr>
            <a:endParaRPr lang="en-US" sz="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Jesus </a:t>
            </a:r>
            <a:r>
              <a:rPr lang="en-US" sz="3200" i="1" dirty="0">
                <a:solidFill>
                  <a:schemeClr val="bg1"/>
                </a:solidFill>
                <a:latin typeface="Arial Narrow" panose="020B0606020202030204" pitchFamily="34" charset="0"/>
              </a:rPr>
              <a:t>knew</a:t>
            </a: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 that His hour had come! (v. 1)</a:t>
            </a:r>
          </a:p>
          <a:p>
            <a:pPr marL="914400" lvl="1" indent="-457200">
              <a:buFontTx/>
              <a:buChar char="-"/>
            </a:pPr>
            <a:endParaRPr lang="en-US" sz="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When faced with challenging circumstances, we often focus on self. Not Jesus!</a:t>
            </a:r>
          </a:p>
          <a:p>
            <a:pPr marL="914400" lvl="1" indent="-457200">
              <a:buFontTx/>
              <a:buChar char="-"/>
            </a:pPr>
            <a:endParaRPr lang="en-US" sz="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1371600" lvl="2" indent="-4572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Jesus lived out Phil. 2:3-4</a:t>
            </a:r>
          </a:p>
          <a:p>
            <a:pPr marL="914400" lvl="1" indent="-457200">
              <a:buFontTx/>
              <a:buChar char="-"/>
            </a:pPr>
            <a:endParaRPr lang="en-US" sz="32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+mj-lt"/>
              <a:buAutoNum type="romanUcPeriod"/>
            </a:pPr>
            <a:endParaRPr lang="en-US" sz="32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5003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>
            <a:extLst>
              <a:ext uri="{FF2B5EF4-FFF2-40B4-BE49-F238E27FC236}">
                <a16:creationId xmlns:a16="http://schemas.microsoft.com/office/drawing/2014/main" id="{02644162-EFAE-47C3-B1AC-DFF7AF27B63B}"/>
              </a:ext>
            </a:extLst>
          </p:cNvPr>
          <p:cNvSpPr txBox="1"/>
          <p:nvPr/>
        </p:nvSpPr>
        <p:spPr>
          <a:xfrm>
            <a:off x="346158" y="340251"/>
            <a:ext cx="8124825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Lessons In Servitude</a:t>
            </a:r>
          </a:p>
          <a:p>
            <a:endParaRPr lang="en-US" sz="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571500" indent="-571500">
              <a:buAutoNum type="romanUcPeriod" startAt="4"/>
            </a:pPr>
            <a:r>
              <a:rPr lang="en-US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Service Comes in All Shapes and Sizes</a:t>
            </a:r>
          </a:p>
          <a:p>
            <a:pPr marL="571500" indent="-571500">
              <a:buAutoNum type="romanUcPeriod" startAt="4"/>
            </a:pPr>
            <a:endParaRPr lang="en-US" sz="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Jesus taught, fed, healed, washed feet, and died. </a:t>
            </a:r>
          </a:p>
          <a:p>
            <a:pPr marL="914400" lvl="1" indent="-457200">
              <a:buFontTx/>
              <a:buChar char="-"/>
            </a:pPr>
            <a:endParaRPr lang="en-US" sz="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Every act of service, even “small” acts, are important! </a:t>
            </a:r>
          </a:p>
          <a:p>
            <a:pPr marL="914400" lvl="1" indent="-457200">
              <a:buFontTx/>
              <a:buChar char="-"/>
            </a:pPr>
            <a:endParaRPr lang="en-US" sz="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1371600" lvl="2" indent="-4572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Teach the importance of service, make an impact, motivate others, and glorify God (cf. 1 Pet. 4:10-11)</a:t>
            </a:r>
          </a:p>
          <a:p>
            <a:pPr marL="914400" lvl="1" indent="-457200">
              <a:buFontTx/>
              <a:buChar char="-"/>
            </a:pPr>
            <a:endParaRPr lang="en-US" sz="3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3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025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>
            <a:extLst>
              <a:ext uri="{FF2B5EF4-FFF2-40B4-BE49-F238E27FC236}">
                <a16:creationId xmlns:a16="http://schemas.microsoft.com/office/drawing/2014/main" id="{02644162-EFAE-47C3-B1AC-DFF7AF27B63B}"/>
              </a:ext>
            </a:extLst>
          </p:cNvPr>
          <p:cNvSpPr txBox="1"/>
          <p:nvPr/>
        </p:nvSpPr>
        <p:spPr>
          <a:xfrm>
            <a:off x="343652" y="340977"/>
            <a:ext cx="8124825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Lessons In Servitude</a:t>
            </a:r>
          </a:p>
          <a:p>
            <a:endParaRPr lang="en-US" sz="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en-US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V.   Service Doesn’t Discriminate</a:t>
            </a:r>
          </a:p>
          <a:p>
            <a:pPr marL="571500" indent="-571500">
              <a:buAutoNum type="romanUcPeriod" startAt="4"/>
            </a:pPr>
            <a:endParaRPr lang="en-US" sz="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True service doesn’t say, “I’ll help this person, but not that person…” (Gal. 2:6; 6:10)</a:t>
            </a:r>
          </a:p>
          <a:p>
            <a:pPr marL="914400" lvl="1" indent="-457200">
              <a:buFontTx/>
              <a:buChar char="-"/>
            </a:pPr>
            <a:endParaRPr lang="en-US" sz="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Jesus was willing to wash the feet of His betrayer (Jn. 13:10-11)</a:t>
            </a:r>
          </a:p>
          <a:p>
            <a:pPr marL="914400" lvl="1" indent="-457200">
              <a:buFontTx/>
              <a:buChar char="-"/>
            </a:pPr>
            <a:endParaRPr lang="en-US" sz="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1371600" lvl="2" indent="-4572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Do we have the same heart of service? </a:t>
            </a:r>
            <a:endParaRPr lang="en-US" sz="3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3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258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>
            <a:extLst>
              <a:ext uri="{FF2B5EF4-FFF2-40B4-BE49-F238E27FC236}">
                <a16:creationId xmlns:a16="http://schemas.microsoft.com/office/drawing/2014/main" id="{02644162-EFAE-47C3-B1AC-DFF7AF27B63B}"/>
              </a:ext>
            </a:extLst>
          </p:cNvPr>
          <p:cNvSpPr txBox="1"/>
          <p:nvPr/>
        </p:nvSpPr>
        <p:spPr>
          <a:xfrm>
            <a:off x="344654" y="346536"/>
            <a:ext cx="812482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Lessons In Servitude</a:t>
            </a:r>
          </a:p>
          <a:p>
            <a:endParaRPr lang="en-US" sz="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en-US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VI.   Service Imitates our Savior</a:t>
            </a:r>
          </a:p>
          <a:p>
            <a:pPr marL="571500" indent="-571500">
              <a:buAutoNum type="romanUcPeriod" startAt="4"/>
            </a:pPr>
            <a:endParaRPr lang="en-US" sz="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Jesus washed His followers feet to teach them how they should serve others</a:t>
            </a:r>
          </a:p>
          <a:p>
            <a:pPr marL="914400" lvl="1" indent="-457200">
              <a:buFontTx/>
              <a:buChar char="-"/>
            </a:pPr>
            <a:endParaRPr lang="en-US" sz="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Service is vital is our pursuit of being confirmed to the image of Christ</a:t>
            </a:r>
          </a:p>
        </p:txBody>
      </p:sp>
    </p:spTree>
    <p:extLst>
      <p:ext uri="{BB962C8B-B14F-4D97-AF65-F5344CB8AC3E}">
        <p14:creationId xmlns:p14="http://schemas.microsoft.com/office/powerpoint/2010/main" val="3685322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>
            <a:extLst>
              <a:ext uri="{FF2B5EF4-FFF2-40B4-BE49-F238E27FC236}">
                <a16:creationId xmlns:a16="http://schemas.microsoft.com/office/drawing/2014/main" id="{02644162-EFAE-47C3-B1AC-DFF7AF27B63B}"/>
              </a:ext>
            </a:extLst>
          </p:cNvPr>
          <p:cNvSpPr txBox="1"/>
          <p:nvPr/>
        </p:nvSpPr>
        <p:spPr>
          <a:xfrm>
            <a:off x="333124" y="162939"/>
            <a:ext cx="8124825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Tips For Growing in Service</a:t>
            </a:r>
          </a:p>
          <a:p>
            <a:endParaRPr lang="en-US" sz="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en-US" sz="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+mj-lt"/>
              <a:buAutoNum type="romanUcPeriod"/>
            </a:pPr>
            <a:r>
              <a:rPr lang="en-US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Pray for A Heart of Service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Use Phil. 2:3-8 as a template </a:t>
            </a:r>
          </a:p>
          <a:p>
            <a:pPr marL="914400" lvl="1" indent="-457200">
              <a:buFontTx/>
              <a:buChar char="-"/>
            </a:pPr>
            <a:endParaRPr lang="en-US" sz="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+mj-lt"/>
              <a:buAutoNum type="romanUcPeriod"/>
            </a:pPr>
            <a:r>
              <a:rPr lang="en-US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Analyze Your Schedule </a:t>
            </a: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(Eph. 5:15-16)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Make a “time budget” and determine what time can be sacrificed to free us up for service.</a:t>
            </a:r>
          </a:p>
          <a:p>
            <a:pPr marL="914400" lvl="1" indent="-457200">
              <a:buFontTx/>
              <a:buChar char="-"/>
            </a:pPr>
            <a:endParaRPr lang="en-US" sz="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+mj-lt"/>
              <a:buAutoNum type="romanUcPeriod"/>
            </a:pPr>
            <a:r>
              <a:rPr lang="en-US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Utilize Your Gifts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God has equipped all of us with tools that can be used for others (1 Pet. 4:10)</a:t>
            </a:r>
          </a:p>
          <a:p>
            <a:pPr marL="914400" lvl="1" indent="-457200">
              <a:buFontTx/>
              <a:buChar char="-"/>
            </a:pPr>
            <a:endParaRPr lang="en-US" sz="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+mj-lt"/>
              <a:buAutoNum type="romanUcPeriod"/>
            </a:pPr>
            <a:r>
              <a:rPr lang="en-US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Keep Your Eyes Open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There are no shortage of serving     opportunities.</a:t>
            </a:r>
          </a:p>
          <a:p>
            <a:pPr marL="914400" lvl="1" indent="-457200">
              <a:buFontTx/>
              <a:buChar char="-"/>
            </a:pPr>
            <a:endParaRPr lang="en-US" sz="32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082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443</Words>
  <Application>Microsoft Office PowerPoint</Application>
  <PresentationFormat>Widescreen</PresentationFormat>
  <Paragraphs>75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Arial Narrow</vt:lpstr>
      <vt:lpstr>Calibri</vt:lpstr>
      <vt:lpstr>Calibri Light</vt:lpstr>
      <vt:lpstr>Felix Titling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Landon Rutter</dc:creator>
  <cp:lastModifiedBy>Kyle Blevins</cp:lastModifiedBy>
  <cp:revision>2</cp:revision>
  <dcterms:created xsi:type="dcterms:W3CDTF">2022-04-12T17:13:08Z</dcterms:created>
  <dcterms:modified xsi:type="dcterms:W3CDTF">2022-04-18T20:31:21Z</dcterms:modified>
</cp:coreProperties>
</file>