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3" r:id="rId6"/>
    <p:sldId id="262" r:id="rId7"/>
    <p:sldId id="264" r:id="rId8"/>
    <p:sldId id="265" r:id="rId9"/>
    <p:sldId id="267" r:id="rId10"/>
    <p:sldId id="268" r:id="rId11"/>
    <p:sldId id="266" r:id="rId12"/>
    <p:sldId id="25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D0B221-BF6E-4AC3-9271-4E50DF36E160}" v="2" dt="2021-12-02T22:05:44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58D0B221-BF6E-4AC3-9271-4E50DF36E160}"/>
    <pc:docChg chg="modSld">
      <pc:chgData name="Kyle Blevins" userId="f4048cd5465779d3" providerId="LiveId" clId="{58D0B221-BF6E-4AC3-9271-4E50DF36E160}" dt="2021-12-02T22:05:44.944" v="1"/>
      <pc:docMkLst>
        <pc:docMk/>
      </pc:docMkLst>
      <pc:sldChg chg="modSp">
        <pc:chgData name="Kyle Blevins" userId="f4048cd5465779d3" providerId="LiveId" clId="{58D0B221-BF6E-4AC3-9271-4E50DF36E160}" dt="2021-12-02T22:05:44.944" v="1"/>
        <pc:sldMkLst>
          <pc:docMk/>
          <pc:sldMk cId="89077559" sldId="260"/>
        </pc:sldMkLst>
        <pc:spChg chg="mod">
          <ac:chgData name="Kyle Blevins" userId="f4048cd5465779d3" providerId="LiveId" clId="{58D0B221-BF6E-4AC3-9271-4E50DF36E160}" dt="2021-12-02T22:05:44.944" v="1"/>
          <ac:spMkLst>
            <pc:docMk/>
            <pc:sldMk cId="89077559" sldId="260"/>
            <ac:spMk id="9" creationId="{7694A40E-14E9-428D-9B49-B46B074D96C6}"/>
          </ac:spMkLst>
        </pc:spChg>
      </pc:sldChg>
      <pc:sldChg chg="modSp">
        <pc:chgData name="Kyle Blevins" userId="f4048cd5465779d3" providerId="LiveId" clId="{58D0B221-BF6E-4AC3-9271-4E50DF36E160}" dt="2021-12-02T22:05:27.969" v="0"/>
        <pc:sldMkLst>
          <pc:docMk/>
          <pc:sldMk cId="1826587638" sldId="262"/>
        </pc:sldMkLst>
        <pc:spChg chg="mod">
          <ac:chgData name="Kyle Blevins" userId="f4048cd5465779d3" providerId="LiveId" clId="{58D0B221-BF6E-4AC3-9271-4E50DF36E160}" dt="2021-12-02T22:05:27.969" v="0"/>
          <ac:spMkLst>
            <pc:docMk/>
            <pc:sldMk cId="1826587638" sldId="262"/>
            <ac:spMk id="5" creationId="{91165421-C59A-4689-B59A-E54740615395}"/>
          </ac:spMkLst>
        </pc:spChg>
      </pc:sldChg>
      <pc:sldChg chg="modSp">
        <pc:chgData name="Kyle Blevins" userId="f4048cd5465779d3" providerId="LiveId" clId="{58D0B221-BF6E-4AC3-9271-4E50DF36E160}" dt="2021-12-02T22:05:27.969" v="0"/>
        <pc:sldMkLst>
          <pc:docMk/>
          <pc:sldMk cId="1762621398" sldId="263"/>
        </pc:sldMkLst>
        <pc:spChg chg="mod">
          <ac:chgData name="Kyle Blevins" userId="f4048cd5465779d3" providerId="LiveId" clId="{58D0B221-BF6E-4AC3-9271-4E50DF36E160}" dt="2021-12-02T22:05:27.969" v="0"/>
          <ac:spMkLst>
            <pc:docMk/>
            <pc:sldMk cId="1762621398" sldId="263"/>
            <ac:spMk id="5" creationId="{91165421-C59A-4689-B59A-E54740615395}"/>
          </ac:spMkLst>
        </pc:spChg>
      </pc:sldChg>
      <pc:sldChg chg="modSp">
        <pc:chgData name="Kyle Blevins" userId="f4048cd5465779d3" providerId="LiveId" clId="{58D0B221-BF6E-4AC3-9271-4E50DF36E160}" dt="2021-12-02T22:05:44.944" v="1"/>
        <pc:sldMkLst>
          <pc:docMk/>
          <pc:sldMk cId="409613946" sldId="264"/>
        </pc:sldMkLst>
        <pc:spChg chg="mod">
          <ac:chgData name="Kyle Blevins" userId="f4048cd5465779d3" providerId="LiveId" clId="{58D0B221-BF6E-4AC3-9271-4E50DF36E160}" dt="2021-12-02T22:05:44.944" v="1"/>
          <ac:spMkLst>
            <pc:docMk/>
            <pc:sldMk cId="409613946" sldId="264"/>
            <ac:spMk id="5" creationId="{91165421-C59A-4689-B59A-E54740615395}"/>
          </ac:spMkLst>
        </pc:spChg>
      </pc:sldChg>
      <pc:sldChg chg="modSp">
        <pc:chgData name="Kyle Blevins" userId="f4048cd5465779d3" providerId="LiveId" clId="{58D0B221-BF6E-4AC3-9271-4E50DF36E160}" dt="2021-12-02T22:05:27.969" v="0"/>
        <pc:sldMkLst>
          <pc:docMk/>
          <pc:sldMk cId="728578815" sldId="267"/>
        </pc:sldMkLst>
        <pc:spChg chg="mod">
          <ac:chgData name="Kyle Blevins" userId="f4048cd5465779d3" providerId="LiveId" clId="{58D0B221-BF6E-4AC3-9271-4E50DF36E160}" dt="2021-12-02T22:05:27.969" v="0"/>
          <ac:spMkLst>
            <pc:docMk/>
            <pc:sldMk cId="728578815" sldId="267"/>
            <ac:spMk id="5" creationId="{91165421-C59A-4689-B59A-E5474061539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8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51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6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4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2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0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2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8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6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A9AD-FFFF-43D3-8819-383558204372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0A9AD-FFFF-43D3-8819-383558204372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1FEA8-2191-4DA2-926B-BE9482CC4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7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7758E-9015-4014-A266-CEA6D5D8A6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6BAD9-FA82-464F-A2C8-37599C148A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4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16D140-C387-4B93-AD1E-D116B89F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Articulat CF v2 Heavy" panose="00000A00000000000000" pitchFamily="50" charset="0"/>
              </a:rPr>
              <a:t>OUTLINE OF EZEKIEL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94A40E-14E9-428D-9B49-B46B074D9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618" y="1825625"/>
            <a:ext cx="5532582" cy="48615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1-7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8-13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14-19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20-24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25-32</a:t>
            </a:r>
          </a:p>
          <a:p>
            <a:pPr lvl="1"/>
            <a:r>
              <a:rPr lang="en-US" sz="4000" dirty="0">
                <a:latin typeface="Articulat CF v2 Medium" panose="00000600000000000000" pitchFamily="50" charset="0"/>
              </a:rPr>
              <a:t>CHAPTERS 33-39</a:t>
            </a:r>
          </a:p>
          <a:p>
            <a:pPr lvl="2"/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40-48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Articulat CF v2 Heavy" panose="00000A00000000000000" pitchFamily="50" charset="0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91165421-C59A-4689-B59A-E54740615395}"/>
              </a:ext>
            </a:extLst>
          </p:cNvPr>
          <p:cNvSpPr txBox="1">
            <a:spLocks/>
          </p:cNvSpPr>
          <p:nvPr/>
        </p:nvSpPr>
        <p:spPr>
          <a:xfrm>
            <a:off x="5809686" y="1825625"/>
            <a:ext cx="5532582" cy="4861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Articulat CF v2 Medium" panose="00000600000000000000" pitchFamily="50" charset="0"/>
              </a:rPr>
              <a:t>God’s future plans</a:t>
            </a:r>
          </a:p>
          <a:p>
            <a:pPr lvl="1"/>
            <a:r>
              <a:rPr lang="en-US" sz="3200" dirty="0">
                <a:latin typeface="Articulat CF v2 Medium" panose="00000600000000000000" pitchFamily="50" charset="0"/>
              </a:rPr>
              <a:t>Responsibilities of God’s people</a:t>
            </a:r>
          </a:p>
          <a:p>
            <a:pPr lvl="1"/>
            <a:r>
              <a:rPr lang="en-US" sz="3200" dirty="0">
                <a:latin typeface="Articulat CF v2 Medium" panose="00000600000000000000" pitchFamily="50" charset="0"/>
              </a:rPr>
              <a:t>Ezekiel confirmed</a:t>
            </a:r>
          </a:p>
          <a:p>
            <a:pPr lvl="1"/>
            <a:r>
              <a:rPr lang="en-US" sz="3200" dirty="0">
                <a:latin typeface="Articulat CF v2 Medium" panose="00000600000000000000" pitchFamily="50" charset="0"/>
              </a:rPr>
              <a:t>God will shepherd, cleanse, unite, and make His people victorious</a:t>
            </a:r>
            <a:endParaRPr lang="en-US" sz="3200" dirty="0">
              <a:latin typeface="Articulat CF v2 Heavy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16D140-C387-4B93-AD1E-D116B89F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Articulat CF v2 Heavy" panose="00000A00000000000000" pitchFamily="50" charset="0"/>
              </a:rPr>
              <a:t>OUTLINE OF EZEKIEL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94A40E-14E9-428D-9B49-B46B074D9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618" y="1825625"/>
            <a:ext cx="5532582" cy="48615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1-7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8-13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14-19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20-24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25-32</a:t>
            </a:r>
          </a:p>
          <a:p>
            <a:pPr lvl="1"/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33-39</a:t>
            </a:r>
          </a:p>
          <a:p>
            <a:pPr lvl="2"/>
            <a:r>
              <a:rPr lang="en-US" sz="4000" dirty="0">
                <a:latin typeface="Articulat CF v2 Medium" panose="00000600000000000000" pitchFamily="50" charset="0"/>
              </a:rPr>
              <a:t>CHAPTERS 40-48</a:t>
            </a:r>
            <a:endParaRPr lang="en-US" sz="4000" dirty="0">
              <a:latin typeface="Articulat CF v2 Heavy" panose="00000A00000000000000" pitchFamily="50" charset="0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91165421-C59A-4689-B59A-E54740615395}"/>
              </a:ext>
            </a:extLst>
          </p:cNvPr>
          <p:cNvSpPr txBox="1">
            <a:spLocks/>
          </p:cNvSpPr>
          <p:nvPr/>
        </p:nvSpPr>
        <p:spPr>
          <a:xfrm>
            <a:off x="5809686" y="1825625"/>
            <a:ext cx="5532582" cy="4861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Articulat CF v2 Medium" panose="00000600000000000000" pitchFamily="50" charset="0"/>
              </a:rPr>
              <a:t>Glorious new temple</a:t>
            </a:r>
          </a:p>
          <a:p>
            <a:pPr lvl="1"/>
            <a:r>
              <a:rPr lang="en-US" sz="3200" dirty="0">
                <a:latin typeface="Articulat CF v2 Medium" panose="00000600000000000000" pitchFamily="50" charset="0"/>
              </a:rPr>
              <a:t>Measured</a:t>
            </a:r>
          </a:p>
          <a:p>
            <a:pPr lvl="1"/>
            <a:r>
              <a:rPr lang="en-US" sz="3200" dirty="0">
                <a:latin typeface="Articulat CF v2 Medium" panose="00000600000000000000" pitchFamily="50" charset="0"/>
              </a:rPr>
              <a:t>Filled with God’s glory</a:t>
            </a:r>
          </a:p>
          <a:p>
            <a:pPr lvl="1"/>
            <a:r>
              <a:rPr lang="en-US" sz="3200" dirty="0">
                <a:latin typeface="Articulat CF v2 Medium" panose="00000600000000000000" pitchFamily="50" charset="0"/>
              </a:rPr>
              <a:t>Regulated</a:t>
            </a:r>
          </a:p>
          <a:p>
            <a:pPr lvl="1"/>
            <a:r>
              <a:rPr lang="en-US" sz="3200" dirty="0">
                <a:latin typeface="Articulat CF v2 Medium" panose="00000600000000000000" pitchFamily="50" charset="0"/>
              </a:rPr>
              <a:t>A river flows out bringing life</a:t>
            </a:r>
          </a:p>
        </p:txBody>
      </p:sp>
    </p:spTree>
    <p:extLst>
      <p:ext uri="{BB962C8B-B14F-4D97-AF65-F5344CB8AC3E}">
        <p14:creationId xmlns:p14="http://schemas.microsoft.com/office/powerpoint/2010/main" val="33031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7758E-9015-4014-A266-CEA6D5D8A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82" y="1600200"/>
            <a:ext cx="11896436" cy="2387600"/>
          </a:xfrm>
        </p:spPr>
        <p:txBody>
          <a:bodyPr>
            <a:noAutofit/>
          </a:bodyPr>
          <a:lstStyle/>
          <a:p>
            <a:r>
              <a:rPr lang="en-US" sz="7200" dirty="0">
                <a:latin typeface="Articulat CF v2 Heavy" panose="00000A00000000000000" pitchFamily="50" charset="0"/>
              </a:rPr>
              <a:t>“…and the name of the city from that day shall be, ‘The Lord is there.’”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6BAD9-FA82-464F-A2C8-37599C148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9345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US" sz="6600" dirty="0">
                <a:latin typeface="Recipe Daily" panose="00000500000000000000" pitchFamily="50" charset="0"/>
              </a:rPr>
              <a:t>Ezekiel 48:35</a:t>
            </a:r>
          </a:p>
        </p:txBody>
      </p:sp>
    </p:spTree>
    <p:extLst>
      <p:ext uri="{BB962C8B-B14F-4D97-AF65-F5344CB8AC3E}">
        <p14:creationId xmlns:p14="http://schemas.microsoft.com/office/powerpoint/2010/main" val="411023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7758E-9015-4014-A266-CEA6D5D8A6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6BAD9-FA82-464F-A2C8-37599C148A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16D140-C387-4B93-AD1E-D116B89F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Articulat CF v2 Heavy" panose="00000A00000000000000" pitchFamily="50" charset="0"/>
              </a:rPr>
              <a:t>BACKGROUND INFORMATION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94A40E-14E9-428D-9B49-B46B074D9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618" y="1825625"/>
            <a:ext cx="10658764" cy="43513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ticulat CF v2 Medium" panose="00000600000000000000" pitchFamily="50" charset="0"/>
              </a:rPr>
              <a:t>598-597 BC Ezekiel (age 25) taken into exile</a:t>
            </a:r>
          </a:p>
          <a:p>
            <a:r>
              <a:rPr lang="en-US" sz="4000" dirty="0">
                <a:latin typeface="Articulat CF v2 Medium" panose="00000600000000000000" pitchFamily="50" charset="0"/>
              </a:rPr>
              <a:t>First stage of exile occurred in 605 BC</a:t>
            </a:r>
          </a:p>
          <a:p>
            <a:r>
              <a:rPr lang="en-US" sz="4000" dirty="0">
                <a:latin typeface="Articulat CF v2 Medium" panose="00000600000000000000" pitchFamily="50" charset="0"/>
              </a:rPr>
              <a:t>Central to book, final stage occurs in 586 BC</a:t>
            </a:r>
          </a:p>
          <a:p>
            <a:r>
              <a:rPr lang="en-US" sz="4000" dirty="0">
                <a:latin typeface="Articulat CF v2 Medium" panose="00000600000000000000" pitchFamily="50" charset="0"/>
              </a:rPr>
              <a:t>Chapters 1-24 fit between 593 and 586 BC</a:t>
            </a:r>
          </a:p>
          <a:p>
            <a:r>
              <a:rPr lang="en-US" sz="4000" dirty="0">
                <a:latin typeface="Articulat CF v2 Medium" panose="00000600000000000000" pitchFamily="50" charset="0"/>
              </a:rPr>
              <a:t>Chapters 25-48 cover 586 to around 573 BC</a:t>
            </a:r>
          </a:p>
        </p:txBody>
      </p:sp>
    </p:spTree>
    <p:extLst>
      <p:ext uri="{BB962C8B-B14F-4D97-AF65-F5344CB8AC3E}">
        <p14:creationId xmlns:p14="http://schemas.microsoft.com/office/powerpoint/2010/main" val="98624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16D140-C387-4B93-AD1E-D116B89F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Articulat CF v2 Heavy" panose="00000A00000000000000" pitchFamily="50" charset="0"/>
              </a:rPr>
              <a:t>MAIN THEMES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94A40E-14E9-428D-9B49-B46B074D9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618" y="1825625"/>
            <a:ext cx="10658764" cy="435133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ticulat CF v2 Medium" panose="00000600000000000000" pitchFamily="50" charset="0"/>
              </a:rPr>
              <a:t>The glory and holiness of God</a:t>
            </a:r>
          </a:p>
          <a:p>
            <a:pPr lvl="1"/>
            <a:r>
              <a:rPr lang="en-US" sz="3600" dirty="0">
                <a:latin typeface="Articulat CF v2 Medium" panose="00000600000000000000" pitchFamily="50" charset="0"/>
              </a:rPr>
              <a:t>Always seems to be revealed opposite of Israel’s sinfulness</a:t>
            </a:r>
          </a:p>
          <a:p>
            <a:r>
              <a:rPr lang="en-US" sz="4000" dirty="0">
                <a:latin typeface="Articulat CF v2 Medium" panose="00000600000000000000" pitchFamily="50" charset="0"/>
              </a:rPr>
              <a:t>Judgment</a:t>
            </a:r>
          </a:p>
          <a:p>
            <a:pPr lvl="1"/>
            <a:r>
              <a:rPr lang="en-US" sz="3600" dirty="0">
                <a:latin typeface="Articulat CF v2 Medium" panose="00000600000000000000" pitchFamily="50" charset="0"/>
              </a:rPr>
              <a:t>This judgment is with purpose…</a:t>
            </a:r>
          </a:p>
          <a:p>
            <a:pPr marL="0" indent="0" algn="ctr">
              <a:buNone/>
            </a:pPr>
            <a:r>
              <a:rPr lang="en-US" sz="4000" dirty="0">
                <a:latin typeface="Articulat CF v2 Heavy" panose="00000A00000000000000" pitchFamily="50" charset="0"/>
              </a:rPr>
              <a:t>“They shall know that I am the Lord.”</a:t>
            </a:r>
          </a:p>
        </p:txBody>
      </p:sp>
    </p:spTree>
    <p:extLst>
      <p:ext uri="{BB962C8B-B14F-4D97-AF65-F5344CB8AC3E}">
        <p14:creationId xmlns:p14="http://schemas.microsoft.com/office/powerpoint/2010/main" val="8907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16D140-C387-4B93-AD1E-D116B89F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Articulat CF v2 Heavy" panose="00000A00000000000000" pitchFamily="50" charset="0"/>
              </a:rPr>
              <a:t>OUTLINE OF EZEKIEL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94A40E-14E9-428D-9B49-B46B074D9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618" y="1825625"/>
            <a:ext cx="5532582" cy="486150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ticulat CF v2 Medium" panose="00000600000000000000" pitchFamily="50" charset="0"/>
              </a:rPr>
              <a:t>CHAPTERS 1-7</a:t>
            </a:r>
          </a:p>
          <a:p>
            <a:r>
              <a:rPr lang="en-US" sz="4000" dirty="0">
                <a:latin typeface="Articulat CF v2 Medium" panose="00000600000000000000" pitchFamily="50" charset="0"/>
              </a:rPr>
              <a:t>CHAPTERS 8-13</a:t>
            </a:r>
          </a:p>
          <a:p>
            <a:r>
              <a:rPr lang="en-US" sz="4000" dirty="0">
                <a:latin typeface="Articulat CF v2 Medium" panose="00000600000000000000" pitchFamily="50" charset="0"/>
              </a:rPr>
              <a:t>CHAPTERS 14-19</a:t>
            </a:r>
          </a:p>
          <a:p>
            <a:r>
              <a:rPr lang="en-US" sz="4000" dirty="0">
                <a:latin typeface="Articulat CF v2 Medium" panose="00000600000000000000" pitchFamily="50" charset="0"/>
              </a:rPr>
              <a:t>CHAPTERS 20-24</a:t>
            </a:r>
          </a:p>
          <a:p>
            <a:r>
              <a:rPr lang="en-US" sz="4000" dirty="0">
                <a:latin typeface="Articulat CF v2 Medium" panose="00000600000000000000" pitchFamily="50" charset="0"/>
              </a:rPr>
              <a:t>CHAPTERS 25-32</a:t>
            </a:r>
          </a:p>
          <a:p>
            <a:pPr lvl="1"/>
            <a:r>
              <a:rPr lang="en-US" sz="4000" dirty="0">
                <a:latin typeface="Articulat CF v2 Medium" panose="00000600000000000000" pitchFamily="50" charset="0"/>
              </a:rPr>
              <a:t>CHAPTERS 33-39</a:t>
            </a:r>
          </a:p>
          <a:p>
            <a:pPr lvl="2"/>
            <a:r>
              <a:rPr lang="en-US" sz="4000" dirty="0">
                <a:latin typeface="Articulat CF v2 Medium" panose="00000600000000000000" pitchFamily="50" charset="0"/>
              </a:rPr>
              <a:t>CHAPTERS 40-48</a:t>
            </a:r>
            <a:endParaRPr lang="en-US" sz="4000" dirty="0">
              <a:latin typeface="Articulat CF v2 Heavy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9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16D140-C387-4B93-AD1E-D116B89F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Articulat CF v2 Heavy" panose="00000A00000000000000" pitchFamily="50" charset="0"/>
              </a:rPr>
              <a:t>OUTLINE OF EZEKIEL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94A40E-14E9-428D-9B49-B46B074D9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618" y="1825625"/>
            <a:ext cx="5532582" cy="486150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ticulat CF v2 Medium" panose="00000600000000000000" pitchFamily="50" charset="0"/>
              </a:rPr>
              <a:t>CHAPTERS 1-7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8-13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14-19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20-24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25-32</a:t>
            </a:r>
          </a:p>
          <a:p>
            <a:pPr lvl="1"/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33-39</a:t>
            </a:r>
          </a:p>
          <a:p>
            <a:pPr lvl="2"/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40-48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Articulat CF v2 Heavy" panose="00000A00000000000000" pitchFamily="50" charset="0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91165421-C59A-4689-B59A-E54740615395}"/>
              </a:ext>
            </a:extLst>
          </p:cNvPr>
          <p:cNvSpPr txBox="1">
            <a:spLocks/>
          </p:cNvSpPr>
          <p:nvPr/>
        </p:nvSpPr>
        <p:spPr>
          <a:xfrm>
            <a:off x="5809686" y="1825625"/>
            <a:ext cx="5532582" cy="4861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Articulat CF v2 Medium" panose="00000600000000000000" pitchFamily="50" charset="0"/>
              </a:rPr>
              <a:t>Commission and 1</a:t>
            </a:r>
            <a:r>
              <a:rPr lang="en-US" sz="3600" baseline="30000" dirty="0">
                <a:latin typeface="Articulat CF v2 Medium" panose="00000600000000000000" pitchFamily="50" charset="0"/>
              </a:rPr>
              <a:t>st</a:t>
            </a:r>
            <a:r>
              <a:rPr lang="en-US" sz="3600" dirty="0">
                <a:latin typeface="Articulat CF v2 Medium" panose="00000600000000000000" pitchFamily="50" charset="0"/>
              </a:rPr>
              <a:t> collection of messages</a:t>
            </a:r>
          </a:p>
          <a:p>
            <a:pPr lvl="1"/>
            <a:r>
              <a:rPr lang="en-US" sz="3200" dirty="0">
                <a:latin typeface="Articulat CF v2 Medium" panose="00000600000000000000" pitchFamily="50" charset="0"/>
              </a:rPr>
              <a:t>Manifestation/Response/Instruction</a:t>
            </a:r>
          </a:p>
          <a:p>
            <a:pPr lvl="1"/>
            <a:r>
              <a:rPr lang="en-US" sz="3200" dirty="0">
                <a:latin typeface="Articulat CF v2 Medium" panose="00000600000000000000" pitchFamily="50" charset="0"/>
              </a:rPr>
              <a:t>Portraying circumstance</a:t>
            </a:r>
          </a:p>
          <a:p>
            <a:pPr lvl="1"/>
            <a:r>
              <a:rPr lang="en-US" sz="3200" dirty="0">
                <a:latin typeface="Articulat CF v2 Medium" panose="00000600000000000000" pitchFamily="50" charset="0"/>
              </a:rPr>
              <a:t>Announcements of judgment</a:t>
            </a:r>
            <a:endParaRPr lang="en-US" sz="3200" dirty="0">
              <a:latin typeface="Articulat CF v2 Heavy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2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16D140-C387-4B93-AD1E-D116B89F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Articulat CF v2 Heavy" panose="00000A00000000000000" pitchFamily="50" charset="0"/>
              </a:rPr>
              <a:t>OUTLINE OF EZEKIEL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94A40E-14E9-428D-9B49-B46B074D9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618" y="1825625"/>
            <a:ext cx="5532582" cy="48615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1-7</a:t>
            </a:r>
          </a:p>
          <a:p>
            <a:r>
              <a:rPr lang="en-US" sz="4000" dirty="0">
                <a:latin typeface="Articulat CF v2 Medium" panose="00000600000000000000" pitchFamily="50" charset="0"/>
              </a:rPr>
              <a:t>CHAPTERS 8-13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14-19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20-24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25-32</a:t>
            </a:r>
          </a:p>
          <a:p>
            <a:pPr lvl="1"/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33-39</a:t>
            </a:r>
          </a:p>
          <a:p>
            <a:pPr lvl="2"/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40-48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Articulat CF v2 Heavy" panose="00000A00000000000000" pitchFamily="50" charset="0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91165421-C59A-4689-B59A-E54740615395}"/>
              </a:ext>
            </a:extLst>
          </p:cNvPr>
          <p:cNvSpPr txBox="1">
            <a:spLocks/>
          </p:cNvSpPr>
          <p:nvPr/>
        </p:nvSpPr>
        <p:spPr>
          <a:xfrm>
            <a:off x="5809686" y="1825625"/>
            <a:ext cx="5532582" cy="4861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Articulat CF v2 Medium" panose="00000600000000000000" pitchFamily="50" charset="0"/>
              </a:rPr>
              <a:t>2</a:t>
            </a:r>
            <a:r>
              <a:rPr lang="en-US" sz="3600" baseline="30000" dirty="0">
                <a:latin typeface="Articulat CF v2 Medium" panose="00000600000000000000" pitchFamily="50" charset="0"/>
              </a:rPr>
              <a:t>nd</a:t>
            </a:r>
            <a:r>
              <a:rPr lang="en-US" sz="3600" dirty="0">
                <a:latin typeface="Articulat CF v2 Medium" panose="00000600000000000000" pitchFamily="50" charset="0"/>
              </a:rPr>
              <a:t> collection of messages</a:t>
            </a:r>
          </a:p>
          <a:p>
            <a:pPr lvl="1"/>
            <a:r>
              <a:rPr lang="en-US" sz="3200" dirty="0">
                <a:latin typeface="Articulat CF v2 Medium" panose="00000600000000000000" pitchFamily="50" charset="0"/>
              </a:rPr>
              <a:t>God and His Temple</a:t>
            </a:r>
          </a:p>
          <a:p>
            <a:pPr lvl="1"/>
            <a:r>
              <a:rPr lang="en-US" sz="3200" dirty="0">
                <a:latin typeface="Articulat CF v2 Medium" panose="00000600000000000000" pitchFamily="50" charset="0"/>
              </a:rPr>
              <a:t>Symbolic Actions of judgment</a:t>
            </a:r>
          </a:p>
          <a:p>
            <a:pPr lvl="1"/>
            <a:r>
              <a:rPr lang="en-US" sz="3200" dirty="0">
                <a:latin typeface="Articulat CF v2 Medium" panose="00000600000000000000" pitchFamily="50" charset="0"/>
              </a:rPr>
              <a:t>Warnings against those who mock</a:t>
            </a:r>
            <a:endParaRPr lang="en-US" sz="3200" dirty="0">
              <a:latin typeface="Articulat CF v2 Heavy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16D140-C387-4B93-AD1E-D116B89F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Articulat CF v2 Heavy" panose="00000A00000000000000" pitchFamily="50" charset="0"/>
              </a:rPr>
              <a:t>OUTLINE OF EZEKIEL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94A40E-14E9-428D-9B49-B46B074D9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618" y="1825625"/>
            <a:ext cx="5532582" cy="48615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1-7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8-13</a:t>
            </a:r>
          </a:p>
          <a:p>
            <a:r>
              <a:rPr lang="en-US" sz="4000" dirty="0">
                <a:latin typeface="Articulat CF v2 Medium" panose="00000600000000000000" pitchFamily="50" charset="0"/>
              </a:rPr>
              <a:t>CHAPTERS 14-19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20-24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25-32</a:t>
            </a:r>
          </a:p>
          <a:p>
            <a:pPr lvl="1"/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33-39</a:t>
            </a:r>
          </a:p>
          <a:p>
            <a:pPr lvl="2"/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40-48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Articulat CF v2 Heavy" panose="00000A00000000000000" pitchFamily="50" charset="0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91165421-C59A-4689-B59A-E54740615395}"/>
              </a:ext>
            </a:extLst>
          </p:cNvPr>
          <p:cNvSpPr txBox="1">
            <a:spLocks/>
          </p:cNvSpPr>
          <p:nvPr/>
        </p:nvSpPr>
        <p:spPr>
          <a:xfrm>
            <a:off x="5809686" y="1825625"/>
            <a:ext cx="5532582" cy="4861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Articulat CF v2 Medium" panose="00000600000000000000" pitchFamily="50" charset="0"/>
              </a:rPr>
              <a:t>3</a:t>
            </a:r>
            <a:r>
              <a:rPr lang="en-US" sz="3600" baseline="30000" dirty="0">
                <a:latin typeface="Articulat CF v2 Medium" panose="00000600000000000000" pitchFamily="50" charset="0"/>
              </a:rPr>
              <a:t>rd</a:t>
            </a:r>
            <a:r>
              <a:rPr lang="en-US" sz="3600" dirty="0">
                <a:latin typeface="Articulat CF v2 Medium" panose="00000600000000000000" pitchFamily="50" charset="0"/>
              </a:rPr>
              <a:t> collection of messages</a:t>
            </a:r>
          </a:p>
          <a:p>
            <a:pPr lvl="1"/>
            <a:r>
              <a:rPr lang="en-US" sz="3200" dirty="0">
                <a:latin typeface="Articulat CF v2 Medium" panose="00000600000000000000" pitchFamily="50" charset="0"/>
              </a:rPr>
              <a:t>Judgment because of idolatry</a:t>
            </a:r>
          </a:p>
          <a:p>
            <a:pPr lvl="1"/>
            <a:r>
              <a:rPr lang="en-US" sz="3200" dirty="0">
                <a:latin typeface="Articulat CF v2 Medium" panose="00000600000000000000" pitchFamily="50" charset="0"/>
              </a:rPr>
              <a:t>Allegories describing God’s people</a:t>
            </a:r>
          </a:p>
          <a:p>
            <a:pPr lvl="1"/>
            <a:r>
              <a:rPr lang="en-US" sz="3200" dirty="0">
                <a:latin typeface="Articulat CF v2 Medium" panose="00000600000000000000" pitchFamily="50" charset="0"/>
              </a:rPr>
              <a:t>Everyone is responsible!</a:t>
            </a:r>
            <a:endParaRPr lang="en-US" sz="3200" dirty="0">
              <a:latin typeface="Articulat CF v2 Heavy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16D140-C387-4B93-AD1E-D116B89F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Articulat CF v2 Heavy" panose="00000A00000000000000" pitchFamily="50" charset="0"/>
              </a:rPr>
              <a:t>OUTLINE OF EZEKIEL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94A40E-14E9-428D-9B49-B46B074D9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618" y="1825625"/>
            <a:ext cx="5532582" cy="48615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1-7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8-13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14-19</a:t>
            </a:r>
          </a:p>
          <a:p>
            <a:r>
              <a:rPr lang="en-US" sz="4000" dirty="0">
                <a:latin typeface="Articulat CF v2 Medium" panose="00000600000000000000" pitchFamily="50" charset="0"/>
              </a:rPr>
              <a:t>CHAPTERS 20-24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25-32</a:t>
            </a:r>
          </a:p>
          <a:p>
            <a:pPr lvl="1"/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33-39</a:t>
            </a:r>
          </a:p>
          <a:p>
            <a:pPr lvl="2"/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40-48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Articulat CF v2 Heavy" panose="00000A00000000000000" pitchFamily="50" charset="0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91165421-C59A-4689-B59A-E54740615395}"/>
              </a:ext>
            </a:extLst>
          </p:cNvPr>
          <p:cNvSpPr txBox="1">
            <a:spLocks/>
          </p:cNvSpPr>
          <p:nvPr/>
        </p:nvSpPr>
        <p:spPr>
          <a:xfrm>
            <a:off x="5809686" y="1825625"/>
            <a:ext cx="5532582" cy="4861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Articulat CF v2 Medium" panose="00000600000000000000" pitchFamily="50" charset="0"/>
              </a:rPr>
              <a:t>Final collection of messages</a:t>
            </a:r>
          </a:p>
          <a:p>
            <a:pPr lvl="1"/>
            <a:r>
              <a:rPr lang="en-US" sz="3200" dirty="0">
                <a:latin typeface="Articulat CF v2 Medium" panose="00000600000000000000" pitchFamily="50" charset="0"/>
              </a:rPr>
              <a:t>Israel vs God</a:t>
            </a:r>
          </a:p>
          <a:p>
            <a:pPr lvl="1"/>
            <a:r>
              <a:rPr lang="en-US" sz="3200" dirty="0">
                <a:latin typeface="Articulat CF v2 Medium" panose="00000600000000000000" pitchFamily="50" charset="0"/>
              </a:rPr>
              <a:t>Allegories of God vs Israel</a:t>
            </a:r>
          </a:p>
          <a:p>
            <a:pPr lvl="1"/>
            <a:r>
              <a:rPr lang="en-US" sz="3200" dirty="0">
                <a:latin typeface="Articulat CF v2 Medium" panose="00000600000000000000" pitchFamily="50" charset="0"/>
              </a:rPr>
              <a:t>The death of Ezekiel’s wife</a:t>
            </a:r>
            <a:endParaRPr lang="en-US" sz="3200" dirty="0">
              <a:latin typeface="Articulat CF v2 Heavy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44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16D140-C387-4B93-AD1E-D116B89F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>
                <a:latin typeface="Articulat CF v2 Heavy" panose="00000A00000000000000" pitchFamily="50" charset="0"/>
              </a:rPr>
              <a:t>OUTLINE OF EZEKIEL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94A40E-14E9-428D-9B49-B46B074D9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618" y="1825625"/>
            <a:ext cx="5532582" cy="48615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1-7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8-13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14-19</a:t>
            </a:r>
          </a:p>
          <a:p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20-24</a:t>
            </a:r>
          </a:p>
          <a:p>
            <a:r>
              <a:rPr lang="en-US" sz="4000" dirty="0">
                <a:latin typeface="Articulat CF v2 Medium" panose="00000600000000000000" pitchFamily="50" charset="0"/>
              </a:rPr>
              <a:t>CHAPTERS 25-32</a:t>
            </a:r>
          </a:p>
          <a:p>
            <a:pPr lvl="1"/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33-39</a:t>
            </a:r>
          </a:p>
          <a:p>
            <a:pPr lvl="2"/>
            <a:r>
              <a:rPr lang="en-US" sz="4000" dirty="0">
                <a:solidFill>
                  <a:schemeClr val="bg2">
                    <a:lumMod val="75000"/>
                  </a:schemeClr>
                </a:solidFill>
                <a:latin typeface="Articulat CF v2 Medium" panose="00000600000000000000" pitchFamily="50" charset="0"/>
              </a:rPr>
              <a:t>CHAPTERS 40-48</a:t>
            </a:r>
            <a:endParaRPr lang="en-US" sz="4000" dirty="0">
              <a:solidFill>
                <a:schemeClr val="bg2">
                  <a:lumMod val="75000"/>
                </a:schemeClr>
              </a:solidFill>
              <a:latin typeface="Articulat CF v2 Heavy" panose="00000A00000000000000" pitchFamily="50" charset="0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91165421-C59A-4689-B59A-E54740615395}"/>
              </a:ext>
            </a:extLst>
          </p:cNvPr>
          <p:cNvSpPr txBox="1">
            <a:spLocks/>
          </p:cNvSpPr>
          <p:nvPr/>
        </p:nvSpPr>
        <p:spPr>
          <a:xfrm>
            <a:off x="5809686" y="1825625"/>
            <a:ext cx="5532582" cy="4861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Articulat CF v2 Medium" panose="00000600000000000000" pitchFamily="50" charset="0"/>
              </a:rPr>
              <a:t>Beginning of consolation</a:t>
            </a:r>
          </a:p>
          <a:p>
            <a:pPr lvl="1"/>
            <a:r>
              <a:rPr lang="en-US" sz="3200" dirty="0">
                <a:latin typeface="Articulat CF v2 Medium" panose="00000600000000000000" pitchFamily="50" charset="0"/>
              </a:rPr>
              <a:t>God is going to bring judgment against the enemies of His people</a:t>
            </a:r>
            <a:endParaRPr lang="en-US" sz="3200" dirty="0">
              <a:latin typeface="Articulat CF v2 Heavy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4_3 Defaul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_3 Default" id="{CB56E62C-E179-40DA-A4B9-7070FB0B2E3B}" vid="{18B376D3-403E-4C81-B341-C293CBD034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50</TotalTime>
  <Words>355</Words>
  <Application>Microsoft Office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Articulat CF v2 Heavy</vt:lpstr>
      <vt:lpstr>Articulat CF v2 Medium</vt:lpstr>
      <vt:lpstr>Calibri</vt:lpstr>
      <vt:lpstr>Calibri Light</vt:lpstr>
      <vt:lpstr>Recipe Daily</vt:lpstr>
      <vt:lpstr>4_3 Default</vt:lpstr>
      <vt:lpstr>PowerPoint Presentation</vt:lpstr>
      <vt:lpstr>BACKGROUND INFORMATION</vt:lpstr>
      <vt:lpstr>MAIN THEMES</vt:lpstr>
      <vt:lpstr>OUTLINE OF EZEKIEL</vt:lpstr>
      <vt:lpstr>OUTLINE OF EZEKIEL</vt:lpstr>
      <vt:lpstr>OUTLINE OF EZEKIEL</vt:lpstr>
      <vt:lpstr>OUTLINE OF EZEKIEL</vt:lpstr>
      <vt:lpstr>OUTLINE OF EZEKIEL</vt:lpstr>
      <vt:lpstr>OUTLINE OF EZEKIEL</vt:lpstr>
      <vt:lpstr>OUTLINE OF EZEKIEL</vt:lpstr>
      <vt:lpstr>OUTLINE OF EZEKIEL</vt:lpstr>
      <vt:lpstr>“…and the name of the city from that day shall be, ‘The Lord is there.’”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2021-11-24T14:30:53Z</dcterms:created>
  <dcterms:modified xsi:type="dcterms:W3CDTF">2021-12-02T22:05:48Z</dcterms:modified>
</cp:coreProperties>
</file>