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2"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89"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2/3/2024</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2/3/2024</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530D7D-9876-6019-1B1A-AA299400CADA}"/>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50F27C2-6445-3CF5-5E8F-E2D00EFB917E}"/>
              </a:ext>
            </a:extLst>
          </p:cNvPr>
          <p:cNvGrpSpPr/>
          <p:nvPr/>
        </p:nvGrpSpPr>
        <p:grpSpPr>
          <a:xfrm>
            <a:off x="742950" y="615950"/>
            <a:ext cx="10706100" cy="5626101"/>
            <a:chOff x="609600" y="622300"/>
            <a:chExt cx="10706100" cy="5626101"/>
          </a:xfrm>
        </p:grpSpPr>
        <p:sp>
          <p:nvSpPr>
            <p:cNvPr id="18" name="Rectangle: Rounded Corners 17">
              <a:extLst>
                <a:ext uri="{FF2B5EF4-FFF2-40B4-BE49-F238E27FC236}">
                  <a16:creationId xmlns:a16="http://schemas.microsoft.com/office/drawing/2014/main" id="{3B2A75C2-C7B9-4230-4344-034FD9F5B0A5}"/>
                </a:ext>
              </a:extLst>
            </p:cNvPr>
            <p:cNvSpPr/>
            <p:nvPr/>
          </p:nvSpPr>
          <p:spPr>
            <a:xfrm>
              <a:off x="609600" y="6223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6F71EB3-009F-CD4B-53B9-8F27259B8922}"/>
                </a:ext>
              </a:extLst>
            </p:cNvPr>
            <p:cNvSpPr/>
            <p:nvPr/>
          </p:nvSpPr>
          <p:spPr>
            <a:xfrm rot="10800000">
              <a:off x="9829800" y="47879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1CED7E0-766B-77B8-2F4B-5A247B82DF58}"/>
                </a:ext>
              </a:extLst>
            </p:cNvPr>
            <p:cNvSpPr/>
            <p:nvPr/>
          </p:nvSpPr>
          <p:spPr>
            <a:xfrm>
              <a:off x="736600" y="749300"/>
              <a:ext cx="10439400" cy="5359400"/>
            </a:xfrm>
            <a:prstGeom prst="roundRect">
              <a:avLst>
                <a:gd name="adj" fmla="val 76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00117AA-5B8B-39CC-2CB1-8F7BAA1EDADD}"/>
                </a:ext>
              </a:extLst>
            </p:cNvPr>
            <p:cNvSpPr/>
            <p:nvPr/>
          </p:nvSpPr>
          <p:spPr>
            <a:xfrm>
              <a:off x="609600" y="622300"/>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CB2B429-03EF-298B-5D26-355D34D6AFF6}"/>
                </a:ext>
              </a:extLst>
            </p:cNvPr>
            <p:cNvSpPr/>
            <p:nvPr/>
          </p:nvSpPr>
          <p:spPr>
            <a:xfrm rot="10800000">
              <a:off x="9993078" y="4932515"/>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Box 24">
            <a:extLst>
              <a:ext uri="{FF2B5EF4-FFF2-40B4-BE49-F238E27FC236}">
                <a16:creationId xmlns:a16="http://schemas.microsoft.com/office/drawing/2014/main" id="{C66C530F-430F-4B36-DCD4-BAAA80A05E28}"/>
              </a:ext>
            </a:extLst>
          </p:cNvPr>
          <p:cNvSpPr txBox="1"/>
          <p:nvPr/>
        </p:nvSpPr>
        <p:spPr>
          <a:xfrm>
            <a:off x="1346200" y="1333500"/>
            <a:ext cx="9499600" cy="4832092"/>
          </a:xfrm>
          <a:prstGeom prst="rect">
            <a:avLst/>
          </a:prstGeom>
          <a:noFill/>
        </p:spPr>
        <p:txBody>
          <a:bodyPr wrap="square" rtlCol="0">
            <a:spAutoFit/>
          </a:bodyPr>
          <a:lstStyle/>
          <a:p>
            <a:pPr algn="just"/>
            <a:r>
              <a:rPr lang="en-US" sz="2800" dirty="0">
                <a:solidFill>
                  <a:schemeClr val="tx2">
                    <a:lumMod val="75000"/>
                  </a:schemeClr>
                </a:solidFill>
              </a:rPr>
              <a:t>“…many people are deterred from seriously attempting Christian chastity because they think (before trying) that it is impossible.”</a:t>
            </a:r>
          </a:p>
          <a:p>
            <a:pPr algn="just"/>
            <a:endParaRPr lang="en-US" sz="2800" dirty="0">
              <a:solidFill>
                <a:schemeClr val="tx2">
                  <a:lumMod val="75000"/>
                </a:schemeClr>
              </a:solidFill>
            </a:endParaRPr>
          </a:p>
          <a:p>
            <a:pPr algn="just"/>
            <a:r>
              <a:rPr lang="en-US" sz="2800" dirty="0">
                <a:solidFill>
                  <a:schemeClr val="tx2">
                    <a:lumMod val="75000"/>
                  </a:schemeClr>
                </a:solidFill>
              </a:rPr>
              <a:t>“We may, indeed, be sure that perfect chastity—like perfect charity—will not be attained by any merely human efforts. You must ask for God’s help. Even when you have done so, it may seem to you for a long time that no help, or less help than you need, is being given. Never mind. After each failure, ask forgiveness, pick yourself up, and try again.”</a:t>
            </a:r>
          </a:p>
        </p:txBody>
      </p:sp>
      <p:sp>
        <p:nvSpPr>
          <p:cNvPr id="26" name="TextBox 25">
            <a:extLst>
              <a:ext uri="{FF2B5EF4-FFF2-40B4-BE49-F238E27FC236}">
                <a16:creationId xmlns:a16="http://schemas.microsoft.com/office/drawing/2014/main" id="{44F1367F-F508-CD3B-1972-013CEEEEB1F6}"/>
              </a:ext>
            </a:extLst>
          </p:cNvPr>
          <p:cNvSpPr txBox="1"/>
          <p:nvPr/>
        </p:nvSpPr>
        <p:spPr>
          <a:xfrm>
            <a:off x="2403475" y="409237"/>
            <a:ext cx="7385050" cy="1200329"/>
          </a:xfrm>
          <a:prstGeom prst="rect">
            <a:avLst/>
          </a:prstGeom>
          <a:noFill/>
        </p:spPr>
        <p:txBody>
          <a:bodyPr wrap="square" rtlCol="0">
            <a:spAutoFit/>
          </a:bodyPr>
          <a:lstStyle/>
          <a:p>
            <a:pPr algn="ctr"/>
            <a:r>
              <a:rPr lang="en-US" sz="7200" dirty="0">
                <a:solidFill>
                  <a:schemeClr val="accent2">
                    <a:lumMod val="75000"/>
                  </a:schemeClr>
                </a:solidFill>
                <a:effectLst>
                  <a:outerShdw blurRad="38100" dist="38100" dir="2700000" algn="tl">
                    <a:srgbClr val="000000">
                      <a:alpha val="43137"/>
                    </a:srgbClr>
                  </a:outerShdw>
                </a:effectLst>
                <a:latin typeface="Teracotta" pitchFamily="2" charset="0"/>
              </a:rPr>
              <a:t>C.S. Lewis   Mere Christianity</a:t>
            </a:r>
          </a:p>
        </p:txBody>
      </p:sp>
      <p:sp>
        <p:nvSpPr>
          <p:cNvPr id="27" name="TextBox 26">
            <a:extLst>
              <a:ext uri="{FF2B5EF4-FFF2-40B4-BE49-F238E27FC236}">
                <a16:creationId xmlns:a16="http://schemas.microsoft.com/office/drawing/2014/main" id="{B18169C7-E52D-0CAD-ADF4-0D5DA4938917}"/>
              </a:ext>
            </a:extLst>
          </p:cNvPr>
          <p:cNvSpPr txBox="1"/>
          <p:nvPr/>
        </p:nvSpPr>
        <p:spPr>
          <a:xfrm rot="20649629">
            <a:off x="5459176" y="662623"/>
            <a:ext cx="520700" cy="923330"/>
          </a:xfrm>
          <a:prstGeom prst="rect">
            <a:avLst/>
          </a:prstGeom>
          <a:noFill/>
        </p:spPr>
        <p:txBody>
          <a:bodyPr wrap="square" rtlCol="0">
            <a:spAutoFit/>
          </a:bodyPr>
          <a:lstStyle/>
          <a:p>
            <a:r>
              <a:rPr lang="en-US" sz="5400" dirty="0">
                <a:solidFill>
                  <a:schemeClr val="accent2">
                    <a:lumMod val="75000"/>
                  </a:schemeClr>
                </a:solidFill>
                <a:latin typeface="Atziluth" panose="00000506000000020003" pitchFamily="50" charset="0"/>
              </a:rPr>
              <a:t>:</a:t>
            </a:r>
          </a:p>
        </p:txBody>
      </p:sp>
    </p:spTree>
    <p:extLst>
      <p:ext uri="{BB962C8B-B14F-4D97-AF65-F5344CB8AC3E}">
        <p14:creationId xmlns:p14="http://schemas.microsoft.com/office/powerpoint/2010/main" val="8300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6F4C-CE05-DD2A-C06B-81101C28430D}"/>
            </a:ext>
          </a:extLst>
        </p:cNvPr>
        <p:cNvGrpSpPr/>
        <p:nvPr/>
      </p:nvGrpSpPr>
      <p:grpSpPr>
        <a:xfrm>
          <a:off x="0" y="0"/>
          <a:ext cx="0" cy="0"/>
          <a:chOff x="0" y="0"/>
          <a:chExt cx="0" cy="0"/>
        </a:xfrm>
      </p:grpSpPr>
      <p:pic>
        <p:nvPicPr>
          <p:cNvPr id="10" name="Picture 9" descr="A snowy mountain with trees&#10;&#10;Description automatically generated">
            <a:extLst>
              <a:ext uri="{FF2B5EF4-FFF2-40B4-BE49-F238E27FC236}">
                <a16:creationId xmlns:a16="http://schemas.microsoft.com/office/drawing/2014/main" id="{43A8A8EE-2C00-A73B-C4D4-5B13BC208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38" y="-25400"/>
            <a:ext cx="12669876" cy="4658819"/>
          </a:xfrm>
          <a:prstGeom prst="rect">
            <a:avLst/>
          </a:prstGeom>
        </p:spPr>
      </p:pic>
      <p:sp>
        <p:nvSpPr>
          <p:cNvPr id="8" name="TextBox 7">
            <a:extLst>
              <a:ext uri="{FF2B5EF4-FFF2-40B4-BE49-F238E27FC236}">
                <a16:creationId xmlns:a16="http://schemas.microsoft.com/office/drawing/2014/main" id="{B8B77E8D-0B05-783D-1D8C-05B5004C8292}"/>
              </a:ext>
            </a:extLst>
          </p:cNvPr>
          <p:cNvSpPr txBox="1"/>
          <p:nvPr/>
        </p:nvSpPr>
        <p:spPr>
          <a:xfrm>
            <a:off x="1981200" y="-2566236"/>
            <a:ext cx="9144000" cy="2754600"/>
          </a:xfrm>
          <a:prstGeom prst="rect">
            <a:avLst/>
          </a:prstGeom>
          <a:noFill/>
        </p:spPr>
        <p:txBody>
          <a:bodyPr wrap="square" rtlCol="0">
            <a:spAutoFit/>
          </a:bodyPr>
          <a:lstStyle/>
          <a:p>
            <a:pPr algn="ctr"/>
            <a:r>
              <a:rPr lang="en-US" sz="17300" dirty="0">
                <a:solidFill>
                  <a:schemeClr val="bg1"/>
                </a:solidFill>
                <a:effectLst>
                  <a:outerShdw blurRad="38100" dist="38100" dir="2700000" algn="tl">
                    <a:srgbClr val="000000">
                      <a:alpha val="43137"/>
                    </a:srgbClr>
                  </a:outerShdw>
                </a:effectLst>
                <a:latin typeface="+mj-lt"/>
              </a:rPr>
              <a:t>PURITY</a:t>
            </a:r>
          </a:p>
        </p:txBody>
      </p:sp>
      <p:pic>
        <p:nvPicPr>
          <p:cNvPr id="12" name="Picture 11" descr="A snow covered hill with a black background&#10;&#10;Description automatically generated">
            <a:extLst>
              <a:ext uri="{FF2B5EF4-FFF2-40B4-BE49-F238E27FC236}">
                <a16:creationId xmlns:a16="http://schemas.microsoft.com/office/drawing/2014/main" id="{231E5F49-7120-B9BB-49A5-4E514C809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39" y="3156727"/>
            <a:ext cx="12669877" cy="3939540"/>
          </a:xfrm>
          <a:prstGeom prst="rect">
            <a:avLst/>
          </a:prstGeom>
        </p:spPr>
      </p:pic>
    </p:spTree>
    <p:extLst>
      <p:ext uri="{BB962C8B-B14F-4D97-AF65-F5344CB8AC3E}">
        <p14:creationId xmlns:p14="http://schemas.microsoft.com/office/powerpoint/2010/main" val="1295027453"/>
      </p:ext>
    </p:ext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A12B-33CB-C693-631D-C535A711DFE2}"/>
            </a:ext>
          </a:extLst>
        </p:cNvPr>
        <p:cNvGrpSpPr/>
        <p:nvPr/>
      </p:nvGrpSpPr>
      <p:grpSpPr>
        <a:xfrm>
          <a:off x="0" y="0"/>
          <a:ext cx="0" cy="0"/>
          <a:chOff x="0" y="0"/>
          <a:chExt cx="0" cy="0"/>
        </a:xfrm>
      </p:grpSpPr>
      <p:pic>
        <p:nvPicPr>
          <p:cNvPr id="10" name="Picture 9" descr="A snowy mountain with trees&#10;&#10;Description automatically generated">
            <a:extLst>
              <a:ext uri="{FF2B5EF4-FFF2-40B4-BE49-F238E27FC236}">
                <a16:creationId xmlns:a16="http://schemas.microsoft.com/office/drawing/2014/main" id="{D2A522FB-51FC-4E31-E557-F5C992E31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38" y="-25400"/>
            <a:ext cx="12669876" cy="4658819"/>
          </a:xfrm>
          <a:prstGeom prst="rect">
            <a:avLst/>
          </a:prstGeom>
        </p:spPr>
      </p:pic>
      <p:sp>
        <p:nvSpPr>
          <p:cNvPr id="8" name="TextBox 7">
            <a:extLst>
              <a:ext uri="{FF2B5EF4-FFF2-40B4-BE49-F238E27FC236}">
                <a16:creationId xmlns:a16="http://schemas.microsoft.com/office/drawing/2014/main" id="{069FD0BF-F965-7128-1983-BBADF8DF0451}"/>
              </a:ext>
            </a:extLst>
          </p:cNvPr>
          <p:cNvSpPr txBox="1"/>
          <p:nvPr/>
        </p:nvSpPr>
        <p:spPr>
          <a:xfrm>
            <a:off x="1981200" y="2061134"/>
            <a:ext cx="9144000" cy="2754600"/>
          </a:xfrm>
          <a:prstGeom prst="rect">
            <a:avLst/>
          </a:prstGeom>
          <a:noFill/>
        </p:spPr>
        <p:txBody>
          <a:bodyPr wrap="square" rtlCol="0">
            <a:spAutoFit/>
          </a:bodyPr>
          <a:lstStyle/>
          <a:p>
            <a:pPr algn="ctr"/>
            <a:r>
              <a:rPr lang="en-US" sz="17300" dirty="0">
                <a:solidFill>
                  <a:schemeClr val="bg1"/>
                </a:solidFill>
                <a:effectLst>
                  <a:outerShdw blurRad="38100" dist="38100" dir="2700000" algn="tl">
                    <a:srgbClr val="000000">
                      <a:alpha val="43137"/>
                    </a:srgbClr>
                  </a:outerShdw>
                </a:effectLst>
                <a:latin typeface="+mj-lt"/>
              </a:rPr>
              <a:t>PURITY</a:t>
            </a:r>
          </a:p>
        </p:txBody>
      </p:sp>
      <p:pic>
        <p:nvPicPr>
          <p:cNvPr id="12" name="Picture 11" descr="A snow covered hill with a black background&#10;&#10;Description automatically generated">
            <a:extLst>
              <a:ext uri="{FF2B5EF4-FFF2-40B4-BE49-F238E27FC236}">
                <a16:creationId xmlns:a16="http://schemas.microsoft.com/office/drawing/2014/main" id="{FA4712F9-B333-849F-F19C-0EF196D03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39" y="3156727"/>
            <a:ext cx="12669877" cy="3939540"/>
          </a:xfrm>
          <a:prstGeom prst="rect">
            <a:avLst/>
          </a:prstGeom>
        </p:spPr>
      </p:pic>
      <p:sp>
        <p:nvSpPr>
          <p:cNvPr id="7" name="TextBox 6">
            <a:extLst>
              <a:ext uri="{FF2B5EF4-FFF2-40B4-BE49-F238E27FC236}">
                <a16:creationId xmlns:a16="http://schemas.microsoft.com/office/drawing/2014/main" id="{90695ACE-7509-2680-0E5E-286F7019392E}"/>
              </a:ext>
            </a:extLst>
          </p:cNvPr>
          <p:cNvSpPr txBox="1"/>
          <p:nvPr/>
        </p:nvSpPr>
        <p:spPr>
          <a:xfrm>
            <a:off x="546099" y="-416878"/>
            <a:ext cx="9144000" cy="3939540"/>
          </a:xfrm>
          <a:prstGeom prst="rect">
            <a:avLst/>
          </a:prstGeom>
          <a:noFill/>
        </p:spPr>
        <p:txBody>
          <a:bodyPr wrap="square" rtlCol="0">
            <a:spAutoFit/>
          </a:bodyPr>
          <a:lstStyle/>
          <a:p>
            <a:pPr algn="ctr"/>
            <a:r>
              <a:rPr lang="en-US" sz="25000" dirty="0">
                <a:ln w="15875">
                  <a:noFill/>
                </a:ln>
                <a:solidFill>
                  <a:schemeClr val="accent2">
                    <a:lumMod val="60000"/>
                    <a:lumOff val="40000"/>
                  </a:schemeClr>
                </a:solidFill>
                <a:effectLst>
                  <a:outerShdw blurRad="38100" dist="38100" dir="2700000" algn="tl">
                    <a:srgbClr val="000000">
                      <a:alpha val="43137"/>
                    </a:srgbClr>
                  </a:outerShdw>
                </a:effectLst>
                <a:latin typeface="Teracotta" pitchFamily="2" charset="0"/>
              </a:rPr>
              <a:t>A Radical View of</a:t>
            </a:r>
          </a:p>
        </p:txBody>
      </p:sp>
    </p:spTree>
    <p:extLst>
      <p:ext uri="{BB962C8B-B14F-4D97-AF65-F5344CB8AC3E}">
        <p14:creationId xmlns:p14="http://schemas.microsoft.com/office/powerpoint/2010/main" val="25229228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AAFE-EB0C-9E66-E8DC-A399F5909571}"/>
            </a:ext>
          </a:extLst>
        </p:cNvPr>
        <p:cNvGrpSpPr/>
        <p:nvPr/>
      </p:nvGrpSpPr>
      <p:grpSpPr>
        <a:xfrm>
          <a:off x="0" y="0"/>
          <a:ext cx="0" cy="0"/>
          <a:chOff x="0" y="0"/>
          <a:chExt cx="0" cy="0"/>
        </a:xfrm>
      </p:grpSpPr>
      <p:pic>
        <p:nvPicPr>
          <p:cNvPr id="10" name="Picture 9" descr="A snowy mountain with trees&#10;&#10;Description automatically generated">
            <a:extLst>
              <a:ext uri="{FF2B5EF4-FFF2-40B4-BE49-F238E27FC236}">
                <a16:creationId xmlns:a16="http://schemas.microsoft.com/office/drawing/2014/main" id="{9BC21645-4535-3B5B-0084-3513B035D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38" y="-25400"/>
            <a:ext cx="12669876" cy="4658819"/>
          </a:xfrm>
          <a:prstGeom prst="rect">
            <a:avLst/>
          </a:prstGeom>
        </p:spPr>
      </p:pic>
      <p:sp>
        <p:nvSpPr>
          <p:cNvPr id="8" name="TextBox 7">
            <a:extLst>
              <a:ext uri="{FF2B5EF4-FFF2-40B4-BE49-F238E27FC236}">
                <a16:creationId xmlns:a16="http://schemas.microsoft.com/office/drawing/2014/main" id="{17EB761E-263E-3E7A-1E22-9AB98A12026B}"/>
              </a:ext>
            </a:extLst>
          </p:cNvPr>
          <p:cNvSpPr txBox="1"/>
          <p:nvPr/>
        </p:nvSpPr>
        <p:spPr>
          <a:xfrm>
            <a:off x="1981200" y="-2566236"/>
            <a:ext cx="9144000" cy="2754600"/>
          </a:xfrm>
          <a:prstGeom prst="rect">
            <a:avLst/>
          </a:prstGeom>
          <a:noFill/>
        </p:spPr>
        <p:txBody>
          <a:bodyPr wrap="square" rtlCol="0">
            <a:spAutoFit/>
          </a:bodyPr>
          <a:lstStyle/>
          <a:p>
            <a:pPr algn="ctr"/>
            <a:r>
              <a:rPr lang="en-US" sz="17300" dirty="0">
                <a:solidFill>
                  <a:schemeClr val="bg1"/>
                </a:solidFill>
                <a:effectLst>
                  <a:outerShdw blurRad="38100" dist="38100" dir="2700000" algn="tl">
                    <a:srgbClr val="000000">
                      <a:alpha val="43137"/>
                    </a:srgbClr>
                  </a:outerShdw>
                </a:effectLst>
                <a:latin typeface="+mj-lt"/>
              </a:rPr>
              <a:t>PURITY</a:t>
            </a:r>
          </a:p>
        </p:txBody>
      </p:sp>
      <p:pic>
        <p:nvPicPr>
          <p:cNvPr id="12" name="Picture 11" descr="A snow covered hill with a black background&#10;&#10;Description automatically generated">
            <a:extLst>
              <a:ext uri="{FF2B5EF4-FFF2-40B4-BE49-F238E27FC236}">
                <a16:creationId xmlns:a16="http://schemas.microsoft.com/office/drawing/2014/main" id="{727F9591-E4D5-E917-6F86-1D462627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39" y="3156727"/>
            <a:ext cx="12669877" cy="3939540"/>
          </a:xfrm>
          <a:prstGeom prst="rect">
            <a:avLst/>
          </a:prstGeom>
        </p:spPr>
      </p:pic>
    </p:spTree>
    <p:extLst>
      <p:ext uri="{BB962C8B-B14F-4D97-AF65-F5344CB8AC3E}">
        <p14:creationId xmlns:p14="http://schemas.microsoft.com/office/powerpoint/2010/main" val="919017113"/>
      </p:ext>
    </p:ext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D51D-C793-7AFA-75F3-E0D363E1D3D9}"/>
            </a:ext>
          </a:extLst>
        </p:cNvPr>
        <p:cNvGrpSpPr/>
        <p:nvPr/>
      </p:nvGrpSpPr>
      <p:grpSpPr>
        <a:xfrm>
          <a:off x="0" y="0"/>
          <a:ext cx="0" cy="0"/>
          <a:chOff x="0" y="0"/>
          <a:chExt cx="0" cy="0"/>
        </a:xfrm>
      </p:grpSpPr>
      <p:pic>
        <p:nvPicPr>
          <p:cNvPr id="10" name="Picture 9" descr="A snowy mountain with trees&#10;&#10;Description automatically generated">
            <a:extLst>
              <a:ext uri="{FF2B5EF4-FFF2-40B4-BE49-F238E27FC236}">
                <a16:creationId xmlns:a16="http://schemas.microsoft.com/office/drawing/2014/main" id="{1DDD51D9-C4F5-D341-BE2D-2D72E18DC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38" y="-25400"/>
            <a:ext cx="12669876" cy="4658819"/>
          </a:xfrm>
          <a:prstGeom prst="rect">
            <a:avLst/>
          </a:prstGeom>
        </p:spPr>
      </p:pic>
      <p:sp>
        <p:nvSpPr>
          <p:cNvPr id="8" name="TextBox 7">
            <a:extLst>
              <a:ext uri="{FF2B5EF4-FFF2-40B4-BE49-F238E27FC236}">
                <a16:creationId xmlns:a16="http://schemas.microsoft.com/office/drawing/2014/main" id="{620619EF-B13E-FE28-E510-0C170BE015BA}"/>
              </a:ext>
            </a:extLst>
          </p:cNvPr>
          <p:cNvSpPr txBox="1"/>
          <p:nvPr/>
        </p:nvSpPr>
        <p:spPr>
          <a:xfrm>
            <a:off x="1981200" y="2061134"/>
            <a:ext cx="9144000" cy="2754600"/>
          </a:xfrm>
          <a:prstGeom prst="rect">
            <a:avLst/>
          </a:prstGeom>
          <a:noFill/>
        </p:spPr>
        <p:txBody>
          <a:bodyPr wrap="square" rtlCol="0">
            <a:spAutoFit/>
          </a:bodyPr>
          <a:lstStyle/>
          <a:p>
            <a:pPr algn="ctr"/>
            <a:r>
              <a:rPr lang="en-US" sz="17300" dirty="0">
                <a:solidFill>
                  <a:schemeClr val="bg1"/>
                </a:solidFill>
                <a:effectLst>
                  <a:outerShdw blurRad="38100" dist="38100" dir="2700000" algn="tl">
                    <a:srgbClr val="000000">
                      <a:alpha val="43137"/>
                    </a:srgbClr>
                  </a:outerShdw>
                </a:effectLst>
                <a:latin typeface="+mj-lt"/>
              </a:rPr>
              <a:t>PURITY</a:t>
            </a:r>
          </a:p>
        </p:txBody>
      </p:sp>
      <p:pic>
        <p:nvPicPr>
          <p:cNvPr id="12" name="Picture 11" descr="A snow covered hill with a black background&#10;&#10;Description automatically generated">
            <a:extLst>
              <a:ext uri="{FF2B5EF4-FFF2-40B4-BE49-F238E27FC236}">
                <a16:creationId xmlns:a16="http://schemas.microsoft.com/office/drawing/2014/main" id="{7FFB8ADF-4754-2D29-5DCB-272ABE3AF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39" y="3156727"/>
            <a:ext cx="12669877" cy="3939540"/>
          </a:xfrm>
          <a:prstGeom prst="rect">
            <a:avLst/>
          </a:prstGeom>
        </p:spPr>
      </p:pic>
      <p:sp>
        <p:nvSpPr>
          <p:cNvPr id="7" name="TextBox 6">
            <a:extLst>
              <a:ext uri="{FF2B5EF4-FFF2-40B4-BE49-F238E27FC236}">
                <a16:creationId xmlns:a16="http://schemas.microsoft.com/office/drawing/2014/main" id="{3D3E8271-8F35-A3FC-CA9A-094BF63B7D59}"/>
              </a:ext>
            </a:extLst>
          </p:cNvPr>
          <p:cNvSpPr txBox="1"/>
          <p:nvPr/>
        </p:nvSpPr>
        <p:spPr>
          <a:xfrm>
            <a:off x="546099" y="-416878"/>
            <a:ext cx="9144000" cy="3939540"/>
          </a:xfrm>
          <a:prstGeom prst="rect">
            <a:avLst/>
          </a:prstGeom>
          <a:noFill/>
        </p:spPr>
        <p:txBody>
          <a:bodyPr wrap="square" rtlCol="0">
            <a:spAutoFit/>
          </a:bodyPr>
          <a:lstStyle/>
          <a:p>
            <a:pPr algn="ctr"/>
            <a:r>
              <a:rPr lang="en-US" sz="25000" dirty="0">
                <a:ln w="15875">
                  <a:noFill/>
                </a:ln>
                <a:solidFill>
                  <a:schemeClr val="accent2">
                    <a:lumMod val="60000"/>
                    <a:lumOff val="40000"/>
                  </a:schemeClr>
                </a:solidFill>
                <a:effectLst>
                  <a:outerShdw blurRad="38100" dist="38100" dir="2700000" algn="tl">
                    <a:srgbClr val="000000">
                      <a:alpha val="43137"/>
                    </a:srgbClr>
                  </a:outerShdw>
                </a:effectLst>
                <a:latin typeface="Teracotta" pitchFamily="2" charset="0"/>
              </a:rPr>
              <a:t>A Radical View of</a:t>
            </a:r>
          </a:p>
        </p:txBody>
      </p:sp>
    </p:spTree>
    <p:extLst>
      <p:ext uri="{BB962C8B-B14F-4D97-AF65-F5344CB8AC3E}">
        <p14:creationId xmlns:p14="http://schemas.microsoft.com/office/powerpoint/2010/main" val="1290586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15F626B8-3676-9C26-1B5D-9BF07848F4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B97D95-EF5B-E7C3-E492-E27561A399BC}"/>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5D92A-22C9-C66A-9E0F-30EBC42609B8}"/>
              </a:ext>
            </a:extLst>
          </p:cNvPr>
          <p:cNvSpPr>
            <a:spLocks noGrp="1"/>
          </p:cNvSpPr>
          <p:nvPr>
            <p:ph type="title"/>
          </p:nvPr>
        </p:nvSpPr>
        <p:spPr/>
        <p:txBody>
          <a:bodyPr>
            <a:normAutofit/>
          </a:bodyPr>
          <a:lstStyle/>
          <a:p>
            <a:r>
              <a:rPr lang="en-US" sz="6000" dirty="0">
                <a:solidFill>
                  <a:schemeClr val="accent2">
                    <a:lumMod val="40000"/>
                    <a:lumOff val="60000"/>
                  </a:schemeClr>
                </a:solidFill>
                <a:effectLst>
                  <a:outerShdw blurRad="38100" dist="38100" dir="2700000" algn="tl">
                    <a:srgbClr val="000000">
                      <a:alpha val="43137"/>
                    </a:srgbClr>
                  </a:outerShdw>
                </a:effectLst>
              </a:rPr>
              <a:t>The FIGHT for Purity</a:t>
            </a:r>
          </a:p>
        </p:txBody>
      </p:sp>
      <p:sp>
        <p:nvSpPr>
          <p:cNvPr id="3" name="Content Placeholder 2">
            <a:extLst>
              <a:ext uri="{FF2B5EF4-FFF2-40B4-BE49-F238E27FC236}">
                <a16:creationId xmlns:a16="http://schemas.microsoft.com/office/drawing/2014/main" id="{02003CDE-54BA-2DE4-1D35-B2E200C1363C}"/>
              </a:ext>
            </a:extLst>
          </p:cNvPr>
          <p:cNvSpPr>
            <a:spLocks noGrp="1"/>
          </p:cNvSpPr>
          <p:nvPr>
            <p:ph idx="1"/>
          </p:nvPr>
        </p:nvSpPr>
        <p:spPr/>
        <p:txBody>
          <a:bodyPr>
            <a:normAutofit/>
          </a:bodyPr>
          <a:lstStyle/>
          <a:p>
            <a:r>
              <a:rPr lang="en-US" sz="3600" dirty="0">
                <a:solidFill>
                  <a:schemeClr val="accent2">
                    <a:lumMod val="40000"/>
                    <a:lumOff val="60000"/>
                  </a:schemeClr>
                </a:solidFill>
                <a:effectLst>
                  <a:outerShdw blurRad="38100" dist="38100" dir="2700000" algn="tl">
                    <a:srgbClr val="000000">
                      <a:alpha val="43137"/>
                    </a:srgbClr>
                  </a:outerShdw>
                </a:effectLst>
              </a:rPr>
              <a:t>The Bible is filled with examples of the sad end for fornicators and adulterers.</a:t>
            </a:r>
          </a:p>
          <a:p>
            <a:pPr lvl="1"/>
            <a:r>
              <a:rPr lang="en-US" sz="3200" dirty="0">
                <a:solidFill>
                  <a:schemeClr val="accent2">
                    <a:lumMod val="40000"/>
                    <a:lumOff val="60000"/>
                  </a:schemeClr>
                </a:solidFill>
                <a:effectLst>
                  <a:outerShdw blurRad="38100" dist="38100" dir="2700000" algn="tl">
                    <a:srgbClr val="000000">
                      <a:alpha val="43137"/>
                    </a:srgbClr>
                  </a:outerShdw>
                </a:effectLst>
              </a:rPr>
              <a:t>(Deut. 22:22; I Cor. 6:9)</a:t>
            </a:r>
          </a:p>
          <a:p>
            <a:r>
              <a:rPr lang="en-US" sz="3600" dirty="0">
                <a:solidFill>
                  <a:schemeClr val="accent2">
                    <a:lumMod val="40000"/>
                    <a:lumOff val="60000"/>
                  </a:schemeClr>
                </a:solidFill>
                <a:effectLst>
                  <a:outerShdw blurRad="38100" dist="38100" dir="2700000" algn="tl">
                    <a:srgbClr val="000000">
                      <a:alpha val="43137"/>
                    </a:srgbClr>
                  </a:outerShdw>
                </a:effectLst>
              </a:rPr>
              <a:t>But Jesus taught that these sins spring from the heart – Mark 7</a:t>
            </a:r>
          </a:p>
          <a:p>
            <a:r>
              <a:rPr lang="en-US" sz="3600" dirty="0">
                <a:solidFill>
                  <a:schemeClr val="accent2">
                    <a:lumMod val="40000"/>
                    <a:lumOff val="60000"/>
                  </a:schemeClr>
                </a:solidFill>
                <a:effectLst>
                  <a:outerShdw blurRad="38100" dist="38100" dir="2700000" algn="tl">
                    <a:srgbClr val="000000">
                      <a:alpha val="43137"/>
                    </a:srgbClr>
                  </a:outerShdw>
                </a:effectLst>
              </a:rPr>
              <a:t>Godly people need to fight against LUST!</a:t>
            </a:r>
          </a:p>
          <a:p>
            <a:pPr lvl="1"/>
            <a:r>
              <a:rPr lang="en-US" sz="3200" dirty="0">
                <a:solidFill>
                  <a:schemeClr val="accent2">
                    <a:lumMod val="40000"/>
                    <a:lumOff val="60000"/>
                  </a:schemeClr>
                </a:solidFill>
                <a:effectLst>
                  <a:outerShdw blurRad="38100" dist="38100" dir="2700000" algn="tl">
                    <a:srgbClr val="000000">
                      <a:alpha val="43137"/>
                    </a:srgbClr>
                  </a:outerShdw>
                </a:effectLst>
              </a:rPr>
              <a:t>Job 31:1</a:t>
            </a:r>
          </a:p>
          <a:p>
            <a:pPr lvl="1"/>
            <a:r>
              <a:rPr lang="en-US" sz="3200" dirty="0">
                <a:solidFill>
                  <a:schemeClr val="accent2">
                    <a:lumMod val="40000"/>
                    <a:lumOff val="60000"/>
                  </a:schemeClr>
                </a:solidFill>
                <a:effectLst>
                  <a:outerShdw blurRad="38100" dist="38100" dir="2700000" algn="tl">
                    <a:srgbClr val="000000">
                      <a:alpha val="43137"/>
                    </a:srgbClr>
                  </a:outerShdw>
                </a:effectLst>
              </a:rPr>
              <a:t>Romans 7:7-8</a:t>
            </a:r>
          </a:p>
        </p:txBody>
      </p:sp>
    </p:spTree>
    <p:extLst>
      <p:ext uri="{BB962C8B-B14F-4D97-AF65-F5344CB8AC3E}">
        <p14:creationId xmlns:p14="http://schemas.microsoft.com/office/powerpoint/2010/main" val="3961487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5369F56-C45E-24AB-F0A6-E1CAC016EE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E3F8C4-9FF2-609E-552C-3C703652C4B7}"/>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61237-3C1A-44AF-2C8D-8E3DC5B1D5B1}"/>
              </a:ext>
            </a:extLst>
          </p:cNvPr>
          <p:cNvSpPr>
            <a:spLocks noGrp="1"/>
          </p:cNvSpPr>
          <p:nvPr>
            <p:ph type="title"/>
          </p:nvPr>
        </p:nvSpPr>
        <p:spPr>
          <a:xfrm>
            <a:off x="838200" y="365125"/>
            <a:ext cx="10731500" cy="1325563"/>
          </a:xfrm>
        </p:spPr>
        <p:txBody>
          <a:bodyPr>
            <a:normAutofit/>
          </a:bodyPr>
          <a:lstStyle/>
          <a:p>
            <a:r>
              <a:rPr lang="en-US" sz="6000" dirty="0">
                <a:solidFill>
                  <a:schemeClr val="accent2">
                    <a:lumMod val="40000"/>
                    <a:lumOff val="60000"/>
                  </a:schemeClr>
                </a:solidFill>
                <a:effectLst>
                  <a:outerShdw blurRad="38100" dist="38100" dir="2700000" algn="tl">
                    <a:srgbClr val="000000">
                      <a:alpha val="43137"/>
                    </a:srgbClr>
                  </a:outerShdw>
                </a:effectLst>
              </a:rPr>
              <a:t>STARTS With Battling LUST</a:t>
            </a:r>
          </a:p>
        </p:txBody>
      </p:sp>
      <p:sp>
        <p:nvSpPr>
          <p:cNvPr id="3" name="Content Placeholder 2">
            <a:extLst>
              <a:ext uri="{FF2B5EF4-FFF2-40B4-BE49-F238E27FC236}">
                <a16:creationId xmlns:a16="http://schemas.microsoft.com/office/drawing/2014/main" id="{5981F01C-8A48-95EB-31C6-4E3ED5CBC6BC}"/>
              </a:ext>
            </a:extLst>
          </p:cNvPr>
          <p:cNvSpPr>
            <a:spLocks noGrp="1"/>
          </p:cNvSpPr>
          <p:nvPr>
            <p:ph idx="1"/>
          </p:nvPr>
        </p:nvSpPr>
        <p:spPr/>
        <p:txBody>
          <a:bodyPr>
            <a:normAutofit/>
          </a:bodyPr>
          <a:lstStyle/>
          <a:p>
            <a:r>
              <a:rPr lang="en-US" sz="3600" dirty="0">
                <a:solidFill>
                  <a:schemeClr val="accent2">
                    <a:lumMod val="40000"/>
                    <a:lumOff val="60000"/>
                  </a:schemeClr>
                </a:solidFill>
                <a:effectLst>
                  <a:outerShdw blurRad="38100" dist="38100" dir="2700000" algn="tl">
                    <a:srgbClr val="000000">
                      <a:alpha val="43137"/>
                    </a:srgbClr>
                  </a:outerShdw>
                </a:effectLst>
              </a:rPr>
              <a:t>Jesus is addressing sin, not temptation!</a:t>
            </a:r>
          </a:p>
          <a:p>
            <a:r>
              <a:rPr lang="en-US" sz="3600" dirty="0">
                <a:solidFill>
                  <a:schemeClr val="accent2">
                    <a:lumMod val="40000"/>
                    <a:lumOff val="60000"/>
                  </a:schemeClr>
                </a:solidFill>
                <a:effectLst>
                  <a:outerShdw blurRad="38100" dist="38100" dir="2700000" algn="tl">
                    <a:srgbClr val="000000">
                      <a:alpha val="43137"/>
                    </a:srgbClr>
                  </a:outerShdw>
                </a:effectLst>
              </a:rPr>
              <a:t>Matthew 5:28 “…everyone who looks at a woman with lustful intent…” ESV</a:t>
            </a:r>
          </a:p>
          <a:p>
            <a:endParaRPr lang="en-US" sz="3200"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41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86FFC535-0596-D4BB-C8C4-16421757AA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687146-45E3-CCEB-E1EC-9B4FBC638789}"/>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9E3D762-81A7-DF0F-C90C-AFF3FC6BED5A}"/>
              </a:ext>
            </a:extLst>
          </p:cNvPr>
          <p:cNvGrpSpPr/>
          <p:nvPr/>
        </p:nvGrpSpPr>
        <p:grpSpPr>
          <a:xfrm>
            <a:off x="742950" y="615950"/>
            <a:ext cx="10706100" cy="5626101"/>
            <a:chOff x="609600" y="622300"/>
            <a:chExt cx="10706100" cy="5626101"/>
          </a:xfrm>
        </p:grpSpPr>
        <p:sp>
          <p:nvSpPr>
            <p:cNvPr id="18" name="Rectangle: Rounded Corners 17">
              <a:extLst>
                <a:ext uri="{FF2B5EF4-FFF2-40B4-BE49-F238E27FC236}">
                  <a16:creationId xmlns:a16="http://schemas.microsoft.com/office/drawing/2014/main" id="{853894FB-2848-8E9D-7CB3-DACC21B5A668}"/>
                </a:ext>
              </a:extLst>
            </p:cNvPr>
            <p:cNvSpPr/>
            <p:nvPr/>
          </p:nvSpPr>
          <p:spPr>
            <a:xfrm>
              <a:off x="609600" y="6223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20760A7-1E9F-0B8A-79A8-1F59986B69A2}"/>
                </a:ext>
              </a:extLst>
            </p:cNvPr>
            <p:cNvSpPr/>
            <p:nvPr/>
          </p:nvSpPr>
          <p:spPr>
            <a:xfrm rot="10800000">
              <a:off x="9829800" y="47879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9965A28-BA11-AF85-7FFB-7D4EF699A2C1}"/>
                </a:ext>
              </a:extLst>
            </p:cNvPr>
            <p:cNvSpPr/>
            <p:nvPr/>
          </p:nvSpPr>
          <p:spPr>
            <a:xfrm>
              <a:off x="736600" y="749300"/>
              <a:ext cx="10439400" cy="5359400"/>
            </a:xfrm>
            <a:prstGeom prst="roundRect">
              <a:avLst>
                <a:gd name="adj" fmla="val 76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358800-954C-5D15-F237-149026EC7754}"/>
                </a:ext>
              </a:extLst>
            </p:cNvPr>
            <p:cNvSpPr/>
            <p:nvPr/>
          </p:nvSpPr>
          <p:spPr>
            <a:xfrm>
              <a:off x="609600" y="622300"/>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AE038B3-7490-47DA-EF30-AB044E7211D3}"/>
                </a:ext>
              </a:extLst>
            </p:cNvPr>
            <p:cNvSpPr/>
            <p:nvPr/>
          </p:nvSpPr>
          <p:spPr>
            <a:xfrm rot="10800000">
              <a:off x="9993078" y="4932515"/>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Box 24">
            <a:extLst>
              <a:ext uri="{FF2B5EF4-FFF2-40B4-BE49-F238E27FC236}">
                <a16:creationId xmlns:a16="http://schemas.microsoft.com/office/drawing/2014/main" id="{8B49F395-23BA-383F-0BAE-EA81F81CD6F0}"/>
              </a:ext>
            </a:extLst>
          </p:cNvPr>
          <p:cNvSpPr txBox="1"/>
          <p:nvPr/>
        </p:nvSpPr>
        <p:spPr>
          <a:xfrm>
            <a:off x="1346200" y="1333500"/>
            <a:ext cx="9499600" cy="4524315"/>
          </a:xfrm>
          <a:prstGeom prst="rect">
            <a:avLst/>
          </a:prstGeom>
          <a:noFill/>
        </p:spPr>
        <p:txBody>
          <a:bodyPr wrap="square" rtlCol="0">
            <a:spAutoFit/>
          </a:bodyPr>
          <a:lstStyle/>
          <a:p>
            <a:r>
              <a:rPr lang="en-US" sz="3200" dirty="0"/>
              <a:t>Then it happened in the spring, at the time when kings go out to battle, that David sent Joab and his servants with him and all Israel, and they destroyed the sons of Ammon and besieged Rabbah. But David stayed at Jerusalem. Now when evening came David arose from his bed and walked around on the roof of the king’s house, and from the roof he saw a woman bathing; and the woman was very beautiful in appearance.</a:t>
            </a:r>
          </a:p>
        </p:txBody>
      </p:sp>
      <p:sp>
        <p:nvSpPr>
          <p:cNvPr id="26" name="TextBox 25">
            <a:extLst>
              <a:ext uri="{FF2B5EF4-FFF2-40B4-BE49-F238E27FC236}">
                <a16:creationId xmlns:a16="http://schemas.microsoft.com/office/drawing/2014/main" id="{EC0FC1ED-1BF4-C2D4-BE1B-815CC0824F25}"/>
              </a:ext>
            </a:extLst>
          </p:cNvPr>
          <p:cNvSpPr txBox="1"/>
          <p:nvPr/>
        </p:nvSpPr>
        <p:spPr>
          <a:xfrm>
            <a:off x="2403475" y="409237"/>
            <a:ext cx="7385050" cy="1200329"/>
          </a:xfrm>
          <a:prstGeom prst="rect">
            <a:avLst/>
          </a:prstGeom>
          <a:noFill/>
        </p:spPr>
        <p:txBody>
          <a:bodyPr wrap="square" rtlCol="0">
            <a:spAutoFit/>
          </a:bodyPr>
          <a:lstStyle/>
          <a:p>
            <a:pPr algn="ctr"/>
            <a:r>
              <a:rPr lang="en-US" sz="7200" dirty="0">
                <a:solidFill>
                  <a:schemeClr val="accent2">
                    <a:lumMod val="75000"/>
                  </a:schemeClr>
                </a:solidFill>
                <a:effectLst>
                  <a:outerShdw blurRad="38100" dist="38100" dir="2700000" algn="tl">
                    <a:srgbClr val="000000">
                      <a:alpha val="43137"/>
                    </a:srgbClr>
                  </a:outerShdw>
                </a:effectLst>
                <a:latin typeface="Teracotta" pitchFamily="2" charset="0"/>
              </a:rPr>
              <a:t>I </a:t>
            </a:r>
            <a:r>
              <a:rPr lang="en-US" sz="7200" dirty="0" err="1">
                <a:solidFill>
                  <a:schemeClr val="accent2">
                    <a:lumMod val="75000"/>
                  </a:schemeClr>
                </a:solidFill>
                <a:effectLst>
                  <a:outerShdw blurRad="38100" dist="38100" dir="2700000" algn="tl">
                    <a:srgbClr val="000000">
                      <a:alpha val="43137"/>
                    </a:srgbClr>
                  </a:outerShdw>
                </a:effectLst>
                <a:latin typeface="Teracotta" pitchFamily="2" charset="0"/>
              </a:rPr>
              <a:t>I</a:t>
            </a:r>
            <a:r>
              <a:rPr lang="en-US" sz="7200" dirty="0">
                <a:solidFill>
                  <a:schemeClr val="accent2">
                    <a:lumMod val="75000"/>
                  </a:schemeClr>
                </a:solidFill>
                <a:effectLst>
                  <a:outerShdw blurRad="38100" dist="38100" dir="2700000" algn="tl">
                    <a:srgbClr val="000000">
                      <a:alpha val="43137"/>
                    </a:srgbClr>
                  </a:outerShdw>
                </a:effectLst>
                <a:latin typeface="Teracotta" pitchFamily="2" charset="0"/>
              </a:rPr>
              <a:t>   Samuel 11:1-4</a:t>
            </a:r>
          </a:p>
        </p:txBody>
      </p:sp>
    </p:spTree>
    <p:extLst>
      <p:ext uri="{BB962C8B-B14F-4D97-AF65-F5344CB8AC3E}">
        <p14:creationId xmlns:p14="http://schemas.microsoft.com/office/powerpoint/2010/main" val="31882619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5706B607-3FE8-F549-19AB-96A1A95690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63913D-104C-1140-E44D-2C617AC86C4E}"/>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AE074C8-B16E-18B0-116D-7C549A8CD5CF}"/>
              </a:ext>
            </a:extLst>
          </p:cNvPr>
          <p:cNvGrpSpPr/>
          <p:nvPr/>
        </p:nvGrpSpPr>
        <p:grpSpPr>
          <a:xfrm>
            <a:off x="742950" y="615950"/>
            <a:ext cx="10706100" cy="5626101"/>
            <a:chOff x="609600" y="622300"/>
            <a:chExt cx="10706100" cy="5626101"/>
          </a:xfrm>
        </p:grpSpPr>
        <p:sp>
          <p:nvSpPr>
            <p:cNvPr id="18" name="Rectangle: Rounded Corners 17">
              <a:extLst>
                <a:ext uri="{FF2B5EF4-FFF2-40B4-BE49-F238E27FC236}">
                  <a16:creationId xmlns:a16="http://schemas.microsoft.com/office/drawing/2014/main" id="{2FE075C9-AAF9-8531-85FE-B4899C765E97}"/>
                </a:ext>
              </a:extLst>
            </p:cNvPr>
            <p:cNvSpPr/>
            <p:nvPr/>
          </p:nvSpPr>
          <p:spPr>
            <a:xfrm>
              <a:off x="609600" y="6223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D9C84D0-DC39-64D9-2C13-A37B4E02D297}"/>
                </a:ext>
              </a:extLst>
            </p:cNvPr>
            <p:cNvSpPr/>
            <p:nvPr/>
          </p:nvSpPr>
          <p:spPr>
            <a:xfrm rot="10800000">
              <a:off x="9829800" y="4787900"/>
              <a:ext cx="1485900" cy="1460500"/>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97A76AF-BEB7-FA29-CB06-F52FBA79DA48}"/>
                </a:ext>
              </a:extLst>
            </p:cNvPr>
            <p:cNvSpPr/>
            <p:nvPr/>
          </p:nvSpPr>
          <p:spPr>
            <a:xfrm>
              <a:off x="736600" y="749300"/>
              <a:ext cx="10439400" cy="5359400"/>
            </a:xfrm>
            <a:prstGeom prst="roundRect">
              <a:avLst>
                <a:gd name="adj" fmla="val 76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0C57D97-398C-9C69-D360-CDF3101659D5}"/>
                </a:ext>
              </a:extLst>
            </p:cNvPr>
            <p:cNvSpPr/>
            <p:nvPr/>
          </p:nvSpPr>
          <p:spPr>
            <a:xfrm>
              <a:off x="609600" y="622300"/>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9638AB9-E368-2F9A-D754-9981500594E4}"/>
                </a:ext>
              </a:extLst>
            </p:cNvPr>
            <p:cNvSpPr/>
            <p:nvPr/>
          </p:nvSpPr>
          <p:spPr>
            <a:xfrm rot="10800000">
              <a:off x="9993078" y="4932515"/>
              <a:ext cx="1322622" cy="1315886"/>
            </a:xfrm>
            <a:custGeom>
              <a:avLst/>
              <a:gdLst>
                <a:gd name="connsiteX0" fmla="*/ 243422 w 1322622"/>
                <a:gd name="connsiteY0" fmla="*/ 0 h 1315886"/>
                <a:gd name="connsiteX1" fmla="*/ 1242478 w 1322622"/>
                <a:gd name="connsiteY1" fmla="*/ 0 h 1315886"/>
                <a:gd name="connsiteX2" fmla="*/ 1291536 w 1322622"/>
                <a:gd name="connsiteY2" fmla="*/ 4946 h 1315886"/>
                <a:gd name="connsiteX3" fmla="*/ 1322622 w 1322622"/>
                <a:gd name="connsiteY3" fmla="*/ 14595 h 1315886"/>
                <a:gd name="connsiteX4" fmla="*/ 21331 w 1322622"/>
                <a:gd name="connsiteY4" fmla="*/ 1315886 h 1315886"/>
                <a:gd name="connsiteX5" fmla="*/ 19129 w 1322622"/>
                <a:gd name="connsiteY5" fmla="*/ 1311829 h 1315886"/>
                <a:gd name="connsiteX6" fmla="*/ 0 w 1322622"/>
                <a:gd name="connsiteY6" fmla="*/ 1217078 h 1315886"/>
                <a:gd name="connsiteX7" fmla="*/ 0 w 1322622"/>
                <a:gd name="connsiteY7" fmla="*/ 243422 h 1315886"/>
                <a:gd name="connsiteX8" fmla="*/ 243422 w 1322622"/>
                <a:gd name="connsiteY8" fmla="*/ 0 h 131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622" h="1315886">
                  <a:moveTo>
                    <a:pt x="243422" y="0"/>
                  </a:moveTo>
                  <a:lnTo>
                    <a:pt x="1242478" y="0"/>
                  </a:lnTo>
                  <a:cubicBezTo>
                    <a:pt x="1259283" y="0"/>
                    <a:pt x="1275690" y="1703"/>
                    <a:pt x="1291536" y="4946"/>
                  </a:cubicBezTo>
                  <a:lnTo>
                    <a:pt x="1322622" y="14595"/>
                  </a:lnTo>
                  <a:lnTo>
                    <a:pt x="21331" y="1315886"/>
                  </a:lnTo>
                  <a:lnTo>
                    <a:pt x="19129" y="1311829"/>
                  </a:lnTo>
                  <a:cubicBezTo>
                    <a:pt x="6812" y="1282706"/>
                    <a:pt x="0" y="1250688"/>
                    <a:pt x="0" y="1217078"/>
                  </a:cubicBezTo>
                  <a:lnTo>
                    <a:pt x="0" y="243422"/>
                  </a:lnTo>
                  <a:cubicBezTo>
                    <a:pt x="0" y="108984"/>
                    <a:pt x="108984" y="0"/>
                    <a:pt x="243422" y="0"/>
                  </a:cubicBezTo>
                  <a:close/>
                </a:path>
              </a:pathLst>
            </a:cu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Box 24">
            <a:extLst>
              <a:ext uri="{FF2B5EF4-FFF2-40B4-BE49-F238E27FC236}">
                <a16:creationId xmlns:a16="http://schemas.microsoft.com/office/drawing/2014/main" id="{ADBB6AFA-DD15-9477-9F5A-FE67DF3CC0D4}"/>
              </a:ext>
            </a:extLst>
          </p:cNvPr>
          <p:cNvSpPr txBox="1"/>
          <p:nvPr/>
        </p:nvSpPr>
        <p:spPr>
          <a:xfrm>
            <a:off x="1346200" y="1473200"/>
            <a:ext cx="9499600" cy="3539430"/>
          </a:xfrm>
          <a:prstGeom prst="rect">
            <a:avLst/>
          </a:prstGeom>
          <a:noFill/>
        </p:spPr>
        <p:txBody>
          <a:bodyPr wrap="square" rtlCol="0">
            <a:spAutoFit/>
          </a:bodyPr>
          <a:lstStyle/>
          <a:p>
            <a:r>
              <a:rPr lang="en-US" sz="3200" dirty="0"/>
              <a:t>So David sent and inquired about the woman. And one said, “Is this not Bathsheba, the daughter of Eliam, the wife of Uriah the Hittite?” David sent messengers and took her, and when she came to him, he lay with her; and when she had purified herself from her uncleanness, she returned to her house.</a:t>
            </a:r>
          </a:p>
        </p:txBody>
      </p:sp>
      <p:sp>
        <p:nvSpPr>
          <p:cNvPr id="26" name="TextBox 25">
            <a:extLst>
              <a:ext uri="{FF2B5EF4-FFF2-40B4-BE49-F238E27FC236}">
                <a16:creationId xmlns:a16="http://schemas.microsoft.com/office/drawing/2014/main" id="{538BCE79-41F1-48F4-43DD-EC9E54B8665B}"/>
              </a:ext>
            </a:extLst>
          </p:cNvPr>
          <p:cNvSpPr txBox="1"/>
          <p:nvPr/>
        </p:nvSpPr>
        <p:spPr>
          <a:xfrm>
            <a:off x="2403475" y="409237"/>
            <a:ext cx="7385050" cy="1200329"/>
          </a:xfrm>
          <a:prstGeom prst="rect">
            <a:avLst/>
          </a:prstGeom>
          <a:noFill/>
        </p:spPr>
        <p:txBody>
          <a:bodyPr wrap="square" rtlCol="0">
            <a:spAutoFit/>
          </a:bodyPr>
          <a:lstStyle/>
          <a:p>
            <a:pPr algn="ctr"/>
            <a:r>
              <a:rPr lang="en-US" sz="7200" dirty="0">
                <a:solidFill>
                  <a:schemeClr val="accent2">
                    <a:lumMod val="75000"/>
                  </a:schemeClr>
                </a:solidFill>
                <a:effectLst>
                  <a:outerShdw blurRad="38100" dist="38100" dir="2700000" algn="tl">
                    <a:srgbClr val="000000">
                      <a:alpha val="43137"/>
                    </a:srgbClr>
                  </a:outerShdw>
                </a:effectLst>
                <a:latin typeface="Teracotta" pitchFamily="2" charset="0"/>
              </a:rPr>
              <a:t>I </a:t>
            </a:r>
            <a:r>
              <a:rPr lang="en-US" sz="7200" dirty="0" err="1">
                <a:solidFill>
                  <a:schemeClr val="accent2">
                    <a:lumMod val="75000"/>
                  </a:schemeClr>
                </a:solidFill>
                <a:effectLst>
                  <a:outerShdw blurRad="38100" dist="38100" dir="2700000" algn="tl">
                    <a:srgbClr val="000000">
                      <a:alpha val="43137"/>
                    </a:srgbClr>
                  </a:outerShdw>
                </a:effectLst>
                <a:latin typeface="Teracotta" pitchFamily="2" charset="0"/>
              </a:rPr>
              <a:t>I</a:t>
            </a:r>
            <a:r>
              <a:rPr lang="en-US" sz="7200" dirty="0">
                <a:solidFill>
                  <a:schemeClr val="accent2">
                    <a:lumMod val="75000"/>
                  </a:schemeClr>
                </a:solidFill>
                <a:effectLst>
                  <a:outerShdw blurRad="38100" dist="38100" dir="2700000" algn="tl">
                    <a:srgbClr val="000000">
                      <a:alpha val="43137"/>
                    </a:srgbClr>
                  </a:outerShdw>
                </a:effectLst>
                <a:latin typeface="Teracotta" pitchFamily="2" charset="0"/>
              </a:rPr>
              <a:t>   Samuel 11:1-4</a:t>
            </a:r>
          </a:p>
        </p:txBody>
      </p:sp>
    </p:spTree>
    <p:extLst>
      <p:ext uri="{BB962C8B-B14F-4D97-AF65-F5344CB8AC3E}">
        <p14:creationId xmlns:p14="http://schemas.microsoft.com/office/powerpoint/2010/main" val="1149172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9B49FBBD-197A-B0A2-2FF3-DC0433FA4D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94626C-1C31-144B-F7CE-AF8DDB7A0ECA}"/>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5580F-D941-BB48-898B-82B54BCB539E}"/>
              </a:ext>
            </a:extLst>
          </p:cNvPr>
          <p:cNvSpPr>
            <a:spLocks noGrp="1"/>
          </p:cNvSpPr>
          <p:nvPr>
            <p:ph type="title"/>
          </p:nvPr>
        </p:nvSpPr>
        <p:spPr>
          <a:xfrm>
            <a:off x="838200" y="365125"/>
            <a:ext cx="10731500" cy="1325563"/>
          </a:xfrm>
        </p:spPr>
        <p:txBody>
          <a:bodyPr>
            <a:normAutofit/>
          </a:bodyPr>
          <a:lstStyle/>
          <a:p>
            <a:r>
              <a:rPr lang="en-US" sz="6000" dirty="0">
                <a:solidFill>
                  <a:schemeClr val="accent2">
                    <a:lumMod val="40000"/>
                    <a:lumOff val="60000"/>
                  </a:schemeClr>
                </a:solidFill>
                <a:effectLst>
                  <a:outerShdw blurRad="38100" dist="38100" dir="2700000" algn="tl">
                    <a:srgbClr val="000000">
                      <a:alpha val="43137"/>
                    </a:srgbClr>
                  </a:outerShdw>
                </a:effectLst>
              </a:rPr>
              <a:t>STARTS With Battling LUST</a:t>
            </a:r>
          </a:p>
        </p:txBody>
      </p:sp>
      <p:sp>
        <p:nvSpPr>
          <p:cNvPr id="3" name="Content Placeholder 2">
            <a:extLst>
              <a:ext uri="{FF2B5EF4-FFF2-40B4-BE49-F238E27FC236}">
                <a16:creationId xmlns:a16="http://schemas.microsoft.com/office/drawing/2014/main" id="{D2E9BC5A-1426-7D32-3F58-B69DBEC7FB42}"/>
              </a:ext>
            </a:extLst>
          </p:cNvPr>
          <p:cNvSpPr>
            <a:spLocks noGrp="1"/>
          </p:cNvSpPr>
          <p:nvPr>
            <p:ph idx="1"/>
          </p:nvPr>
        </p:nvSpPr>
        <p:spPr/>
        <p:txBody>
          <a:bodyPr>
            <a:normAutofit/>
          </a:bodyPr>
          <a:lstStyle/>
          <a:p>
            <a:r>
              <a:rPr lang="en-US" sz="3600" dirty="0">
                <a:solidFill>
                  <a:schemeClr val="accent2">
                    <a:lumMod val="40000"/>
                    <a:lumOff val="60000"/>
                  </a:schemeClr>
                </a:solidFill>
                <a:effectLst>
                  <a:outerShdw blurRad="38100" dist="38100" dir="2700000" algn="tl">
                    <a:srgbClr val="000000">
                      <a:alpha val="43137"/>
                    </a:srgbClr>
                  </a:outerShdw>
                </a:effectLst>
              </a:rPr>
              <a:t>Jesus is addressing sin, not temptation!</a:t>
            </a:r>
          </a:p>
          <a:p>
            <a:r>
              <a:rPr lang="en-US" sz="3600" dirty="0">
                <a:solidFill>
                  <a:schemeClr val="accent2">
                    <a:lumMod val="40000"/>
                    <a:lumOff val="60000"/>
                  </a:schemeClr>
                </a:solidFill>
                <a:effectLst>
                  <a:outerShdw blurRad="38100" dist="38100" dir="2700000" algn="tl">
                    <a:srgbClr val="000000">
                      <a:alpha val="43137"/>
                    </a:srgbClr>
                  </a:outerShdw>
                </a:effectLst>
              </a:rPr>
              <a:t>Matthew 5:28 “…everyone who looks at a woman with lustful intent…” ESV</a:t>
            </a:r>
          </a:p>
          <a:p>
            <a:r>
              <a:rPr lang="en-US" sz="3600" dirty="0">
                <a:solidFill>
                  <a:schemeClr val="accent2">
                    <a:lumMod val="40000"/>
                    <a:lumOff val="60000"/>
                  </a:schemeClr>
                </a:solidFill>
                <a:effectLst>
                  <a:outerShdw blurRad="38100" dist="38100" dir="2700000" algn="tl">
                    <a:srgbClr val="000000">
                      <a:alpha val="43137"/>
                    </a:srgbClr>
                  </a:outerShdw>
                </a:effectLst>
              </a:rPr>
              <a:t>I Corinthians 10:12 “…let him who thinks he stands take heed that he does not fall.”</a:t>
            </a:r>
          </a:p>
          <a:p>
            <a:endParaRPr lang="en-US" sz="3200"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4191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3F435210-4DE6-6521-964E-52D875344E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78E97F3-A5F0-B001-5194-E2DDB7B25BB3}"/>
              </a:ext>
            </a:extLst>
          </p:cNvPr>
          <p:cNvSpPr/>
          <p:nvPr/>
        </p:nvSpPr>
        <p:spPr>
          <a:xfrm>
            <a:off x="0" y="0"/>
            <a:ext cx="12192000" cy="6858000"/>
          </a:xfrm>
          <a:prstGeom prst="rect">
            <a:avLst/>
          </a:prstGeom>
          <a:solidFill>
            <a:schemeClr val="tx2">
              <a:lumMod val="75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2EC4C-9162-2679-C5C8-3CC0F732AD22}"/>
              </a:ext>
            </a:extLst>
          </p:cNvPr>
          <p:cNvSpPr>
            <a:spLocks noGrp="1"/>
          </p:cNvSpPr>
          <p:nvPr>
            <p:ph type="title"/>
          </p:nvPr>
        </p:nvSpPr>
        <p:spPr>
          <a:xfrm>
            <a:off x="838200" y="365125"/>
            <a:ext cx="10731500" cy="1325563"/>
          </a:xfrm>
        </p:spPr>
        <p:txBody>
          <a:bodyPr>
            <a:normAutofit/>
          </a:bodyPr>
          <a:lstStyle/>
          <a:p>
            <a:r>
              <a:rPr lang="en-US" sz="6000" dirty="0">
                <a:solidFill>
                  <a:schemeClr val="accent2">
                    <a:lumMod val="40000"/>
                    <a:lumOff val="60000"/>
                  </a:schemeClr>
                </a:solidFill>
                <a:effectLst>
                  <a:outerShdw blurRad="38100" dist="38100" dir="2700000" algn="tl">
                    <a:srgbClr val="000000">
                      <a:alpha val="43137"/>
                    </a:srgbClr>
                  </a:outerShdw>
                </a:effectLst>
              </a:rPr>
              <a:t>Requires</a:t>
            </a:r>
            <a:r>
              <a:rPr lang="en-US" sz="6000" dirty="0">
                <a:solidFill>
                  <a:schemeClr val="accent2">
                    <a:lumMod val="40000"/>
                    <a:lumOff val="60000"/>
                  </a:schemeClr>
                </a:solidFill>
              </a:rPr>
              <a:t> RADICAL Tactics</a:t>
            </a:r>
          </a:p>
        </p:txBody>
      </p:sp>
      <p:sp>
        <p:nvSpPr>
          <p:cNvPr id="3" name="Content Placeholder 2">
            <a:extLst>
              <a:ext uri="{FF2B5EF4-FFF2-40B4-BE49-F238E27FC236}">
                <a16:creationId xmlns:a16="http://schemas.microsoft.com/office/drawing/2014/main" id="{7BC1E3EF-A4D0-4CC8-46DF-84E7C3D8D60D}"/>
              </a:ext>
            </a:extLst>
          </p:cNvPr>
          <p:cNvSpPr>
            <a:spLocks noGrp="1"/>
          </p:cNvSpPr>
          <p:nvPr>
            <p:ph idx="1"/>
          </p:nvPr>
        </p:nvSpPr>
        <p:spPr/>
        <p:txBody>
          <a:bodyPr>
            <a:normAutofit/>
          </a:bodyPr>
          <a:lstStyle/>
          <a:p>
            <a:r>
              <a:rPr lang="en-US" sz="3600" dirty="0">
                <a:solidFill>
                  <a:schemeClr val="accent2">
                    <a:lumMod val="40000"/>
                    <a:lumOff val="60000"/>
                  </a:schemeClr>
                </a:solidFill>
                <a:effectLst>
                  <a:outerShdw blurRad="38100" dist="38100" dir="2700000" algn="tl">
                    <a:srgbClr val="000000">
                      <a:alpha val="43137"/>
                    </a:srgbClr>
                  </a:outerShdw>
                </a:effectLst>
              </a:rPr>
              <a:t>ALL Sin is DEADLY!</a:t>
            </a:r>
          </a:p>
          <a:p>
            <a:pPr lvl="1"/>
            <a:r>
              <a:rPr lang="en-US" sz="3200" dirty="0">
                <a:solidFill>
                  <a:schemeClr val="accent2">
                    <a:lumMod val="40000"/>
                    <a:lumOff val="60000"/>
                  </a:schemeClr>
                </a:solidFill>
                <a:effectLst>
                  <a:outerShdw blurRad="38100" dist="38100" dir="2700000" algn="tl">
                    <a:srgbClr val="000000">
                      <a:alpha val="43137"/>
                    </a:srgbClr>
                  </a:outerShdw>
                </a:effectLst>
              </a:rPr>
              <a:t>Romans 5:12; 6:23; Ezekiel 18:4</a:t>
            </a:r>
          </a:p>
          <a:p>
            <a:r>
              <a:rPr lang="en-US" sz="3600" dirty="0">
                <a:solidFill>
                  <a:schemeClr val="accent2">
                    <a:lumMod val="40000"/>
                    <a:lumOff val="60000"/>
                  </a:schemeClr>
                </a:solidFill>
                <a:effectLst>
                  <a:outerShdw blurRad="38100" dist="38100" dir="2700000" algn="tl">
                    <a:srgbClr val="000000">
                      <a:alpha val="43137"/>
                    </a:srgbClr>
                  </a:outerShdw>
                </a:effectLst>
              </a:rPr>
              <a:t>Paul taught this same idea:</a:t>
            </a:r>
          </a:p>
          <a:p>
            <a:pPr lvl="1"/>
            <a:r>
              <a:rPr lang="en-US" sz="3200" dirty="0">
                <a:solidFill>
                  <a:schemeClr val="accent2">
                    <a:lumMod val="40000"/>
                    <a:lumOff val="60000"/>
                  </a:schemeClr>
                </a:solidFill>
                <a:effectLst>
                  <a:outerShdw blurRad="38100" dist="38100" dir="2700000" algn="tl">
                    <a:srgbClr val="000000">
                      <a:alpha val="43137"/>
                    </a:srgbClr>
                  </a:outerShdw>
                </a:effectLst>
              </a:rPr>
              <a:t>I Corinthians 6:18 “Flee from fornication”</a:t>
            </a:r>
          </a:p>
          <a:p>
            <a:pPr lvl="1"/>
            <a:r>
              <a:rPr lang="en-US" sz="3200" dirty="0">
                <a:solidFill>
                  <a:schemeClr val="accent2">
                    <a:lumMod val="40000"/>
                    <a:lumOff val="60000"/>
                  </a:schemeClr>
                </a:solidFill>
                <a:effectLst>
                  <a:outerShdw blurRad="38100" dist="38100" dir="2700000" algn="tl">
                    <a:srgbClr val="000000">
                      <a:alpha val="43137"/>
                    </a:srgbClr>
                  </a:outerShdw>
                </a:effectLst>
              </a:rPr>
              <a:t>II Timothy 2:22 “Flee youthful lusts and pursue righteousness”</a:t>
            </a:r>
          </a:p>
          <a:p>
            <a:r>
              <a:rPr lang="en-US" sz="3600" dirty="0">
                <a:solidFill>
                  <a:schemeClr val="accent2">
                    <a:lumMod val="40000"/>
                    <a:lumOff val="60000"/>
                  </a:schemeClr>
                </a:solidFill>
                <a:effectLst>
                  <a:outerShdw blurRad="38100" dist="38100" dir="2700000" algn="tl">
                    <a:srgbClr val="000000">
                      <a:alpha val="43137"/>
                    </a:srgbClr>
                  </a:outerShdw>
                </a:effectLst>
              </a:rPr>
              <a:t>Romans 12:2 “…be transformed by the renewing of your mind</a:t>
            </a:r>
          </a:p>
          <a:p>
            <a:endParaRPr lang="en-US" sz="3600" dirty="0">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8494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246</TotalTime>
  <Words>459</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Articulat CF v2 Heavy</vt:lpstr>
      <vt:lpstr>Articulat CF v2 Medium</vt:lpstr>
      <vt:lpstr>Atziluth</vt:lpstr>
      <vt:lpstr>Teracotta</vt:lpstr>
      <vt:lpstr>Office Theme</vt:lpstr>
      <vt:lpstr>PowerPoint Presentation</vt:lpstr>
      <vt:lpstr>PowerPoint Presentation</vt:lpstr>
      <vt:lpstr>PowerPoint Presentation</vt:lpstr>
      <vt:lpstr>The FIGHT for Purity</vt:lpstr>
      <vt:lpstr>STARTS With Battling LUST</vt:lpstr>
      <vt:lpstr>PowerPoint Presentation</vt:lpstr>
      <vt:lpstr>PowerPoint Presentation</vt:lpstr>
      <vt:lpstr>STARTS With Battling LUST</vt:lpstr>
      <vt:lpstr>Requires RADICAL Tactics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2024-02-03T15:13:16Z</dcterms:created>
  <dcterms:modified xsi:type="dcterms:W3CDTF">2024-02-03T19:20:02Z</dcterms:modified>
</cp:coreProperties>
</file>